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87" r:id="rId2"/>
    <p:sldId id="269" r:id="rId3"/>
    <p:sldId id="270" r:id="rId4"/>
    <p:sldId id="280" r:id="rId5"/>
    <p:sldId id="288" r:id="rId6"/>
    <p:sldId id="289" r:id="rId7"/>
    <p:sldId id="281" r:id="rId8"/>
    <p:sldId id="286" r:id="rId9"/>
    <p:sldId id="257" r:id="rId10"/>
    <p:sldId id="258" r:id="rId11"/>
    <p:sldId id="259" r:id="rId12"/>
    <p:sldId id="282" r:id="rId13"/>
    <p:sldId id="283" r:id="rId14"/>
    <p:sldId id="279" r:id="rId15"/>
    <p:sldId id="271" r:id="rId16"/>
    <p:sldId id="261" r:id="rId17"/>
    <p:sldId id="284" r:id="rId18"/>
    <p:sldId id="285" r:id="rId19"/>
    <p:sldId id="290" r:id="rId20"/>
    <p:sldId id="264" r:id="rId21"/>
    <p:sldId id="265" r:id="rId22"/>
    <p:sldId id="266" r:id="rId23"/>
    <p:sldId id="267" r:id="rId24"/>
    <p:sldId id="268" r:id="rId25"/>
    <p:sldId id="276" r:id="rId26"/>
    <p:sldId id="278" r:id="rId27"/>
    <p:sldId id="277" r:id="rId28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88F6-17CD-4E96-9C27-E7E2187B2700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9AC9-78F5-4C13-987A-9EADF410C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9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88F6-17CD-4E96-9C27-E7E2187B2700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9AC9-78F5-4C13-987A-9EADF410C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5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88F6-17CD-4E96-9C27-E7E2187B2700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9AC9-78F5-4C13-987A-9EADF410CA7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7867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88F6-17CD-4E96-9C27-E7E2187B2700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9AC9-78F5-4C13-987A-9EADF410C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0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88F6-17CD-4E96-9C27-E7E2187B2700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9AC9-78F5-4C13-987A-9EADF410CA7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2227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88F6-17CD-4E96-9C27-E7E2187B2700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9AC9-78F5-4C13-987A-9EADF410C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4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88F6-17CD-4E96-9C27-E7E2187B2700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9AC9-78F5-4C13-987A-9EADF410C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5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88F6-17CD-4E96-9C27-E7E2187B2700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9AC9-78F5-4C13-987A-9EADF410C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0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88F6-17CD-4E96-9C27-E7E2187B2700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9AC9-78F5-4C13-987A-9EADF410C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5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88F6-17CD-4E96-9C27-E7E2187B2700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9AC9-78F5-4C13-987A-9EADF410C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0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88F6-17CD-4E96-9C27-E7E2187B2700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9AC9-78F5-4C13-987A-9EADF410C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3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88F6-17CD-4E96-9C27-E7E2187B2700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9AC9-78F5-4C13-987A-9EADF410C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88F6-17CD-4E96-9C27-E7E2187B2700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9AC9-78F5-4C13-987A-9EADF410C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0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88F6-17CD-4E96-9C27-E7E2187B2700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9AC9-78F5-4C13-987A-9EADF410C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2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88F6-17CD-4E96-9C27-E7E2187B2700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9AC9-78F5-4C13-987A-9EADF410C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8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88F6-17CD-4E96-9C27-E7E2187B2700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9AC9-78F5-4C13-987A-9EADF410C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688F6-17CD-4E96-9C27-E7E2187B2700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A89AC9-78F5-4C13-987A-9EADF410C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3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981201"/>
            <a:ext cx="7766936" cy="3056964"/>
          </a:xfrm>
        </p:spPr>
        <p:txBody>
          <a:bodyPr/>
          <a:lstStyle/>
          <a:p>
            <a:pPr marL="0" indent="0" algn="ctr"/>
            <a:r>
              <a:rPr lang="en-US" sz="2800" b="1" dirty="0" smtClean="0"/>
              <a:t>PROIECT S</a:t>
            </a:r>
            <a:r>
              <a:rPr lang="ro-RO" sz="2800" b="1" dirty="0" smtClean="0"/>
              <a:t>I</a:t>
            </a:r>
            <a:r>
              <a:rPr lang="en-US" sz="2800" b="1" dirty="0" smtClean="0"/>
              <a:t>STEMIC</a:t>
            </a:r>
            <a:r>
              <a:rPr lang="ro-RO" sz="2800" b="1" dirty="0" smtClean="0"/>
              <a:t/>
            </a:r>
            <a:br>
              <a:rPr lang="ro-RO" sz="2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ro-RO" sz="1800" b="1" dirty="0" smtClean="0"/>
              <a:t/>
            </a:r>
            <a:br>
              <a:rPr lang="ro-RO" sz="1800" b="1" dirty="0" smtClean="0"/>
            </a:br>
            <a:r>
              <a:rPr lang="ro-RO" sz="1800" b="1" dirty="0" smtClean="0"/>
              <a:t>Titlul proiectului 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ro-RO" sz="1800" b="1" dirty="0" smtClean="0"/>
              <a:t/>
            </a:r>
            <a:br>
              <a:rPr lang="ro-RO" sz="1800" b="1" dirty="0" smtClean="0"/>
            </a:br>
            <a:r>
              <a:rPr lang="ro-RO" sz="1800" b="1" dirty="0" smtClean="0"/>
              <a:t>Internaționalizarea </a:t>
            </a:r>
            <a:r>
              <a:rPr lang="ro-RO" sz="1800" b="1" dirty="0"/>
              <a:t>sistemului de învățământ superior prin implementarea și adaptarea lui la standardele internaționale și reglementările europene precum și strângerea legăturii cu piața </a:t>
            </a:r>
            <a:r>
              <a:rPr lang="ro-RO" sz="1800" b="1" dirty="0" smtClean="0"/>
              <a:t>muncii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500810"/>
            <a:ext cx="7959662" cy="10968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M.E.N.</a:t>
            </a:r>
            <a:r>
              <a:rPr lang="ro-RO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-</a:t>
            </a:r>
            <a:r>
              <a:rPr lang="ro-RO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A.R.A.C.I.S.</a:t>
            </a:r>
            <a:r>
              <a:rPr lang="ro-RO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-</a:t>
            </a:r>
            <a:r>
              <a:rPr lang="ro-RO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A.N.C.</a:t>
            </a:r>
            <a:r>
              <a:rPr lang="ro-RO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ro-RO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U.E.F.I.S.C.D.I</a:t>
            </a:r>
            <a:r>
              <a:rPr lang="ro-RO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-</a:t>
            </a:r>
            <a:r>
              <a:rPr lang="ro-RO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I.N.C.S.M.P.S</a:t>
            </a:r>
            <a:endParaRPr lang="en-US" sz="3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138645" y="5182296"/>
            <a:ext cx="7959662" cy="478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19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36" y="1865377"/>
            <a:ext cx="9211056" cy="3703319"/>
          </a:xfrm>
        </p:spPr>
        <p:txBody>
          <a:bodyPr/>
          <a:lstStyle/>
          <a:p>
            <a:pPr algn="just"/>
            <a:r>
              <a:rPr lang="ro-RO" u="sng" dirty="0" smtClean="0"/>
              <a:t>Obiectivul specific 3:</a:t>
            </a:r>
            <a:r>
              <a:rPr lang="ro-RO" dirty="0" smtClean="0"/>
              <a:t> Sprijinirea universităților în realizarea sau revizuirea programelor de studii pe baza rezultatelor învățării</a:t>
            </a:r>
            <a:endParaRPr lang="en-US" u="sng" dirty="0" smtClean="0"/>
          </a:p>
          <a:p>
            <a:pPr algn="just"/>
            <a:r>
              <a:rPr lang="ro-RO" u="sng" dirty="0" smtClean="0"/>
              <a:t>Obiectivul </a:t>
            </a:r>
            <a:r>
              <a:rPr lang="ro-RO" u="sng" dirty="0"/>
              <a:t>specific 4:</a:t>
            </a:r>
            <a:r>
              <a:rPr lang="ro-RO" dirty="0"/>
              <a:t> O corelare între ocupații și grupele de majore/bază din COR cu  nivelul de calificare al programului de studii (licență/masterat/doctorat) și ocupațiile/calificările obținute la finalul programului în vederea înscrieri în RNCIS</a:t>
            </a:r>
            <a:endParaRPr lang="en-US" dirty="0"/>
          </a:p>
          <a:p>
            <a:pPr algn="just"/>
            <a:r>
              <a:rPr lang="ro-RO" u="sng" dirty="0"/>
              <a:t>Obiectiv specific 5</a:t>
            </a:r>
            <a:r>
              <a:rPr lang="ro-RO" dirty="0"/>
              <a:t>: Sprijinirea învățământului postuniversitar pe tot parcursul vieții pentru educația și formarea profesională continuă a adulților și furnizorilor de formare profesională care susțin programe de specializare de nivel 6 </a:t>
            </a:r>
            <a:r>
              <a:rPr lang="ro-RO" dirty="0" smtClean="0"/>
              <a:t>CNC</a:t>
            </a:r>
            <a:endParaRPr lang="en-US" dirty="0"/>
          </a:p>
          <a:p>
            <a:pPr algn="just"/>
            <a:r>
              <a:rPr lang="ro-RO" u="sng" dirty="0"/>
              <a:t>Obiectiv specific 6</a:t>
            </a:r>
            <a:r>
              <a:rPr lang="ro-RO" dirty="0"/>
              <a:t>: Sprijinirea Ministerului </a:t>
            </a:r>
            <a:r>
              <a:rPr lang="ro-RO" dirty="0" smtClean="0"/>
              <a:t>Educației Naționale în </a:t>
            </a:r>
            <a:r>
              <a:rPr lang="ro-RO" dirty="0"/>
              <a:t>alocarea locurilor de la bugetul de stat în învățământul </a:t>
            </a:r>
            <a:r>
              <a:rPr lang="ro-RO" dirty="0" smtClean="0"/>
              <a:t>superior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7472" y="246718"/>
            <a:ext cx="9116568" cy="8806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4000" b="1" dirty="0" smtClean="0">
                <a:solidFill>
                  <a:schemeClr val="accent1"/>
                </a:solidFill>
              </a:rPr>
              <a:t>Obiectivele specifice ale proiectului (cont.)</a:t>
            </a:r>
            <a:endParaRPr 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10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77784" cy="706029"/>
          </a:xfrm>
        </p:spPr>
        <p:txBody>
          <a:bodyPr>
            <a:normAutofit/>
          </a:bodyPr>
          <a:lstStyle/>
          <a:p>
            <a:r>
              <a:rPr lang="ro-RO" b="1" dirty="0" smtClean="0"/>
              <a:t>Rezultate</a:t>
            </a:r>
            <a:r>
              <a:rPr lang="en-US" b="1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518700"/>
              </p:ext>
            </p:extLst>
          </p:nvPr>
        </p:nvGraphicFramePr>
        <p:xfrm>
          <a:off x="838200" y="1792224"/>
          <a:ext cx="8177783" cy="394106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177783">
                  <a:extLst>
                    <a:ext uri="{9D8B030D-6E8A-4147-A177-3AD203B41FA5}">
                      <a16:colId xmlns:a16="http://schemas.microsoft.com/office/drawing/2014/main" val="682703227"/>
                    </a:ext>
                  </a:extLst>
                </a:gridCol>
              </a:tblGrid>
              <a:tr h="39410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Obiectiv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1.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R1</a:t>
                      </a:r>
                      <a:r>
                        <a:rPr lang="ro-RO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ro-RO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Emiterea propunerii de HG privind corelarea domeniilor fundamentale, ramurilor de știință și domeniilor de licență/ 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master</a:t>
                      </a:r>
                      <a:r>
                        <a:rPr lang="ro-RO" sz="20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cu </a:t>
                      </a:r>
                      <a:r>
                        <a:rPr lang="ro-RO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cele din ISCED</a:t>
                      </a:r>
                      <a:endParaRPr lang="en-US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R2. </a:t>
                      </a:r>
                      <a:r>
                        <a:rPr lang="ro-RO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Emiterea propuneri de HG cu Structura Nomenclatorului domeniilor </a:t>
                      </a:r>
                      <a:r>
                        <a:rPr lang="ro-RO" sz="20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şi</a:t>
                      </a:r>
                      <a:r>
                        <a:rPr lang="ro-RO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al specializărilor/ programelor de studii universitare conforme cu 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ISCED</a:t>
                      </a:r>
                      <a:endParaRPr lang="en-US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R3. </a:t>
                      </a:r>
                      <a:r>
                        <a:rPr lang="ro-RO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Elaborarea Metodologiei de implementare a clasificării ISCED în sistemul de învățământ superior românesc, cu revizuirea criteriilor de raportare, inclusiv cu modificările aferente în 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RMU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ș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ANS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o-RO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care urmează să fie aprobată prin ordin comun al MEN și 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</a:t>
                      </a:r>
                      <a:endParaRPr lang="en-US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9147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338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3232" y="365125"/>
            <a:ext cx="8641080" cy="951611"/>
          </a:xfrm>
        </p:spPr>
        <p:txBody>
          <a:bodyPr>
            <a:noAutofit/>
          </a:bodyPr>
          <a:lstStyle/>
          <a:p>
            <a:r>
              <a:rPr lang="ro-RO" sz="2400" b="1" dirty="0"/>
              <a:t>Prezentare succintă date privind specializările din HG nr. 376/2016, cu modificările și completările ulterioare</a:t>
            </a:r>
            <a:br>
              <a:rPr lang="ro-RO" sz="2400" b="1" dirty="0"/>
            </a:br>
            <a:r>
              <a:rPr lang="ro-RO" sz="2400" b="1" dirty="0"/>
              <a:t/>
            </a:r>
            <a:br>
              <a:rPr lang="ro-RO" sz="2400" b="1" dirty="0"/>
            </a:br>
            <a:r>
              <a:rPr lang="en-US" sz="2400" b="1" dirty="0" smtClean="0"/>
              <a:t> </a:t>
            </a:r>
            <a:endParaRPr lang="en-US" sz="24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08924"/>
              </p:ext>
            </p:extLst>
          </p:nvPr>
        </p:nvGraphicFramePr>
        <p:xfrm>
          <a:off x="914400" y="1865376"/>
          <a:ext cx="7644385" cy="3911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0627">
                  <a:extLst>
                    <a:ext uri="{9D8B030D-6E8A-4147-A177-3AD203B41FA5}">
                      <a16:colId xmlns:a16="http://schemas.microsoft.com/office/drawing/2014/main" val="281753026"/>
                    </a:ext>
                  </a:extLst>
                </a:gridCol>
                <a:gridCol w="2543279">
                  <a:extLst>
                    <a:ext uri="{9D8B030D-6E8A-4147-A177-3AD203B41FA5}">
                      <a16:colId xmlns:a16="http://schemas.microsoft.com/office/drawing/2014/main" val="2384875428"/>
                    </a:ext>
                  </a:extLst>
                </a:gridCol>
                <a:gridCol w="1235863">
                  <a:extLst>
                    <a:ext uri="{9D8B030D-6E8A-4147-A177-3AD203B41FA5}">
                      <a16:colId xmlns:a16="http://schemas.microsoft.com/office/drawing/2014/main" val="2326418821"/>
                    </a:ext>
                  </a:extLst>
                </a:gridCol>
                <a:gridCol w="1235863">
                  <a:extLst>
                    <a:ext uri="{9D8B030D-6E8A-4147-A177-3AD203B41FA5}">
                      <a16:colId xmlns:a16="http://schemas.microsoft.com/office/drawing/2014/main" val="3217809951"/>
                    </a:ext>
                  </a:extLst>
                </a:gridCol>
                <a:gridCol w="1358753">
                  <a:extLst>
                    <a:ext uri="{9D8B030D-6E8A-4147-A177-3AD203B41FA5}">
                      <a16:colId xmlns:a16="http://schemas.microsoft.com/office/drawing/2014/main" val="2725695484"/>
                    </a:ext>
                  </a:extLst>
                </a:gridCol>
              </a:tblGrid>
              <a:tr h="8031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effectLst/>
                        </a:rPr>
                        <a:t>Cod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effectLst/>
                        </a:rPr>
                        <a:t>Domeniu fundamental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effectLst/>
                        </a:rPr>
                        <a:t>Ramură de știință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effectLst/>
                        </a:rPr>
                        <a:t>Domeniul de licență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effectLst/>
                        </a:rPr>
                        <a:t>Specializare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2072479"/>
                  </a:ext>
                </a:extLst>
              </a:tr>
              <a:tr h="3856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Matematică și științe ale naturii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41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8484792"/>
                  </a:ext>
                </a:extLst>
              </a:tr>
              <a:tr h="3856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Științe inginerești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32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170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9433891"/>
                  </a:ext>
                </a:extLst>
              </a:tr>
              <a:tr h="3856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effectLst/>
                        </a:rPr>
                        <a:t>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Științe biologice și biomedicale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18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7582141"/>
                  </a:ext>
                </a:extLst>
              </a:tr>
              <a:tr h="3856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Științe sociale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18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71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622459"/>
                  </a:ext>
                </a:extLst>
              </a:tr>
              <a:tr h="3856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effectLst/>
                        </a:rPr>
                        <a:t>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Științe umaniste și arte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64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3502433"/>
                  </a:ext>
                </a:extLst>
              </a:tr>
              <a:tr h="3856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Știința sportului și educației fizice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300032"/>
                  </a:ext>
                </a:extLst>
              </a:tr>
              <a:tr h="385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34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76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367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3254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90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3232" y="365125"/>
            <a:ext cx="8641080" cy="951611"/>
          </a:xfrm>
        </p:spPr>
        <p:txBody>
          <a:bodyPr>
            <a:noAutofit/>
          </a:bodyPr>
          <a:lstStyle/>
          <a:p>
            <a:r>
              <a:rPr lang="ro-RO" sz="2800" b="1" dirty="0"/>
              <a:t>Prezentare succintă date privind domeniile și specializările din ISCED 2013-F</a:t>
            </a:r>
            <a:br>
              <a:rPr lang="ro-RO" sz="2800" b="1" dirty="0"/>
            </a:br>
            <a:r>
              <a:rPr lang="en-US" sz="2800" b="1" dirty="0" smtClean="0"/>
              <a:t> </a:t>
            </a:r>
            <a:endParaRPr lang="en-US" sz="280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436289"/>
              </p:ext>
            </p:extLst>
          </p:nvPr>
        </p:nvGraphicFramePr>
        <p:xfrm>
          <a:off x="1764367" y="1464501"/>
          <a:ext cx="5642274" cy="5018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9248">
                  <a:extLst>
                    <a:ext uri="{9D8B030D-6E8A-4147-A177-3AD203B41FA5}">
                      <a16:colId xmlns:a16="http://schemas.microsoft.com/office/drawing/2014/main" val="3691221331"/>
                    </a:ext>
                  </a:extLst>
                </a:gridCol>
                <a:gridCol w="2036394">
                  <a:extLst>
                    <a:ext uri="{9D8B030D-6E8A-4147-A177-3AD203B41FA5}">
                      <a16:colId xmlns:a16="http://schemas.microsoft.com/office/drawing/2014/main" val="591273619"/>
                    </a:ext>
                  </a:extLst>
                </a:gridCol>
                <a:gridCol w="927825">
                  <a:extLst>
                    <a:ext uri="{9D8B030D-6E8A-4147-A177-3AD203B41FA5}">
                      <a16:colId xmlns:a16="http://schemas.microsoft.com/office/drawing/2014/main" val="4004135628"/>
                    </a:ext>
                  </a:extLst>
                </a:gridCol>
                <a:gridCol w="928480">
                  <a:extLst>
                    <a:ext uri="{9D8B030D-6E8A-4147-A177-3AD203B41FA5}">
                      <a16:colId xmlns:a16="http://schemas.microsoft.com/office/drawing/2014/main" val="781483953"/>
                    </a:ext>
                  </a:extLst>
                </a:gridCol>
                <a:gridCol w="1010327">
                  <a:extLst>
                    <a:ext uri="{9D8B030D-6E8A-4147-A177-3AD203B41FA5}">
                      <a16:colId xmlns:a16="http://schemas.microsoft.com/office/drawing/2014/main" val="3304246075"/>
                    </a:ext>
                  </a:extLst>
                </a:gridCol>
              </a:tblGrid>
              <a:tr h="3726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>
                          <a:effectLst/>
                        </a:rPr>
                        <a:t>Cod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effectLst/>
                        </a:rPr>
                        <a:t>Domeniu larg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effectLst/>
                        </a:rPr>
                        <a:t>Domeniu restrâns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>
                          <a:effectLst/>
                        </a:rPr>
                        <a:t>Domeniu detaliat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effectLst/>
                        </a:rPr>
                        <a:t>Specializare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2293145"/>
                  </a:ext>
                </a:extLst>
              </a:tr>
              <a:tr h="3726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effectLst/>
                        </a:rPr>
                        <a:t>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Programe și calificări generale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31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9972303"/>
                  </a:ext>
                </a:extLst>
              </a:tr>
              <a:tr h="1815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effectLst/>
                        </a:rPr>
                        <a:t>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Educaţie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28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4677394"/>
                  </a:ext>
                </a:extLst>
              </a:tr>
              <a:tr h="3726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effectLst/>
                        </a:rPr>
                        <a:t>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Arte </a:t>
                      </a:r>
                      <a:r>
                        <a:rPr lang="ro-RO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şi</a:t>
                      </a:r>
                      <a:r>
                        <a:rPr lang="ro-RO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o-RO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ştiinţe</a:t>
                      </a:r>
                      <a:r>
                        <a:rPr lang="ro-RO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umaniste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145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8484992"/>
                  </a:ext>
                </a:extLst>
              </a:tr>
              <a:tr h="3726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effectLst/>
                        </a:rPr>
                        <a:t>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Ştiinţe</a:t>
                      </a:r>
                      <a:r>
                        <a:rPr lang="ro-RO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sociale, jurnalism </a:t>
                      </a:r>
                      <a:r>
                        <a:rPr lang="ro-RO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şi</a:t>
                      </a:r>
                      <a:r>
                        <a:rPr lang="ro-RO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informare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53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501072"/>
                  </a:ext>
                </a:extLst>
              </a:tr>
              <a:tr h="3726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effectLst/>
                        </a:rPr>
                        <a:t>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Afaceri, </a:t>
                      </a:r>
                      <a:r>
                        <a:rPr lang="ro-RO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administraţie</a:t>
                      </a:r>
                      <a:r>
                        <a:rPr lang="ro-RO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o-RO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şi</a:t>
                      </a:r>
                      <a:r>
                        <a:rPr lang="ro-RO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drept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106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5694533"/>
                  </a:ext>
                </a:extLst>
              </a:tr>
              <a:tr h="5638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effectLst/>
                        </a:rPr>
                        <a:t>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Ştiinţele</a:t>
                      </a:r>
                      <a:r>
                        <a:rPr lang="ro-RO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naturii, matematică </a:t>
                      </a:r>
                      <a:r>
                        <a:rPr lang="ro-RO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şi</a:t>
                      </a:r>
                      <a:r>
                        <a:rPr lang="ro-RO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statistică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86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9576969"/>
                  </a:ext>
                </a:extLst>
              </a:tr>
              <a:tr h="3726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effectLst/>
                        </a:rPr>
                        <a:t>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Tehnologia informaţiei şi comunicaţiilor (TIC)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30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544529"/>
                  </a:ext>
                </a:extLst>
              </a:tr>
              <a:tr h="3726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effectLst/>
                        </a:rPr>
                        <a:t>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Inginerie, producţie şi construcţii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245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3085245"/>
                  </a:ext>
                </a:extLst>
              </a:tr>
              <a:tr h="7549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effectLst/>
                        </a:rPr>
                        <a:t>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Agricultură, silvicultură, piscicultură şi ştiinţe veterinare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73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4422693"/>
                  </a:ext>
                </a:extLst>
              </a:tr>
              <a:tr h="3726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effectLst/>
                        </a:rPr>
                        <a:t>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Sănătate şi asistenţă socială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132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2791590"/>
                  </a:ext>
                </a:extLst>
              </a:tr>
              <a:tr h="1815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Servicii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128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2610867"/>
                  </a:ext>
                </a:extLst>
              </a:tr>
              <a:tr h="1815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29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80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1057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6743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07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4" y="463296"/>
            <a:ext cx="9262194" cy="106375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o-RO" alt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ISCED-ISCO-CAEN-HG-ÎNV.SUP. - CORELĂRI </a:t>
            </a:r>
            <a:endParaRPr lang="en-US" alt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673781"/>
              </p:ext>
            </p:extLst>
          </p:nvPr>
        </p:nvGraphicFramePr>
        <p:xfrm>
          <a:off x="297558" y="1240418"/>
          <a:ext cx="9303643" cy="4101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850">
                  <a:extLst>
                    <a:ext uri="{9D8B030D-6E8A-4147-A177-3AD203B41FA5}">
                      <a16:colId xmlns:a16="http://schemas.microsoft.com/office/drawing/2014/main" val="855052127"/>
                    </a:ext>
                  </a:extLst>
                </a:gridCol>
                <a:gridCol w="1187850">
                  <a:extLst>
                    <a:ext uri="{9D8B030D-6E8A-4147-A177-3AD203B41FA5}">
                      <a16:colId xmlns:a16="http://schemas.microsoft.com/office/drawing/2014/main" val="2118137815"/>
                    </a:ext>
                  </a:extLst>
                </a:gridCol>
                <a:gridCol w="1370249">
                  <a:extLst>
                    <a:ext uri="{9D8B030D-6E8A-4147-A177-3AD203B41FA5}">
                      <a16:colId xmlns:a16="http://schemas.microsoft.com/office/drawing/2014/main" val="1505777061"/>
                    </a:ext>
                  </a:extLst>
                </a:gridCol>
                <a:gridCol w="1817546">
                  <a:extLst>
                    <a:ext uri="{9D8B030D-6E8A-4147-A177-3AD203B41FA5}">
                      <a16:colId xmlns:a16="http://schemas.microsoft.com/office/drawing/2014/main" val="1957160523"/>
                    </a:ext>
                  </a:extLst>
                </a:gridCol>
                <a:gridCol w="1916157">
                  <a:extLst>
                    <a:ext uri="{9D8B030D-6E8A-4147-A177-3AD203B41FA5}">
                      <a16:colId xmlns:a16="http://schemas.microsoft.com/office/drawing/2014/main" val="3326906555"/>
                    </a:ext>
                  </a:extLst>
                </a:gridCol>
                <a:gridCol w="1823991">
                  <a:extLst>
                    <a:ext uri="{9D8B030D-6E8A-4147-A177-3AD203B41FA5}">
                      <a16:colId xmlns:a16="http://schemas.microsoft.com/office/drawing/2014/main" val="736676924"/>
                    </a:ext>
                  </a:extLst>
                </a:gridCol>
              </a:tblGrid>
              <a:tr h="597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STANDARDUL </a:t>
                      </a:r>
                      <a:r>
                        <a:rPr lang="ro-RO" sz="1100" dirty="0" smtClean="0">
                          <a:effectLst/>
                        </a:rPr>
                        <a:t> norma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DOMENIU </a:t>
                      </a:r>
                      <a:endParaRPr lang="ro-RO" sz="11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</a:rPr>
                        <a:t>larg/ fundamental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DOMENIU </a:t>
                      </a:r>
                      <a:endParaRPr lang="ro-RO" sz="11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</a:rPr>
                        <a:t>restrâns/ ramura știință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DOMENIU </a:t>
                      </a:r>
                      <a:endParaRPr lang="ro-RO" sz="11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</a:rPr>
                        <a:t>detaliat/ licență</a:t>
                      </a:r>
                      <a:r>
                        <a:rPr lang="ro-RO" sz="1100" dirty="0">
                          <a:effectLst/>
                        </a:rPr>
                        <a:t>;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masterat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Obs.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specializări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2473163"/>
                  </a:ext>
                </a:extLst>
              </a:tr>
              <a:tr h="6010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ISCED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10ISCED-ISCO-CAEN-HG-INV.SUP.</a:t>
                      </a:r>
                      <a:br>
                        <a:rPr lang="ro-RO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</a:br>
                      <a:r>
                        <a:rPr lang="ro-RO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CORELĂRI </a:t>
                      </a:r>
                      <a:endParaRPr 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58</a:t>
                      </a:r>
                      <a:endParaRPr 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149</a:t>
                      </a:r>
                      <a:endParaRPr 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1057</a:t>
                      </a:r>
                      <a:endParaRPr 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6338606"/>
                  </a:ext>
                </a:extLst>
              </a:tr>
              <a:tr h="249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HG-Licență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34</a:t>
                      </a:r>
                      <a:endParaRPr 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86</a:t>
                      </a:r>
                      <a:endParaRPr 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379 </a:t>
                      </a:r>
                      <a:r>
                        <a:rPr lang="ro-RO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specializări</a:t>
                      </a:r>
                      <a:endParaRPr 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8528766"/>
                  </a:ext>
                </a:extLst>
              </a:tr>
              <a:tr h="249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HG-Master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34</a:t>
                      </a:r>
                      <a:endParaRPr 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78</a:t>
                      </a:r>
                      <a:endParaRPr 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~</a:t>
                      </a:r>
                      <a:r>
                        <a:rPr lang="ro-RO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2800</a:t>
                      </a: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programe</a:t>
                      </a:r>
                      <a:endParaRPr 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3843914"/>
                  </a:ext>
                </a:extLst>
              </a:tr>
              <a:tr h="10320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ISCO-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Inv.sup.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COR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Grupa majora 2</a:t>
                      </a:r>
                      <a:endParaRPr 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Subgrupe </a:t>
                      </a:r>
                      <a:endParaRPr 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Majore 2 cifre = </a:t>
                      </a:r>
                      <a:endParaRPr 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 din 40 în total</a:t>
                      </a:r>
                      <a:endParaRPr 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Grupe minore 3 cifre = </a:t>
                      </a:r>
                      <a:endParaRPr 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27 din 127 în total</a:t>
                      </a:r>
                      <a:endParaRPr 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Grupe de bază 4 cifre = </a:t>
                      </a:r>
                      <a:endParaRPr 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93 din 438 în total</a:t>
                      </a:r>
                      <a:endParaRPr 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OCUPAȚII </a:t>
                      </a:r>
                      <a:r>
                        <a:rPr lang="ro-RO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niv</a:t>
                      </a: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o-RO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sup</a:t>
                      </a: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.= </a:t>
                      </a:r>
                      <a:r>
                        <a:rPr lang="ro-RO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1398 </a:t>
                      </a: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din 4304 în total</a:t>
                      </a:r>
                      <a:endParaRPr 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164627"/>
                  </a:ext>
                </a:extLst>
              </a:tr>
              <a:tr h="771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ISCO-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ESCO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Grupa majora 2</a:t>
                      </a:r>
                      <a:endParaRPr 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Subgrupe </a:t>
                      </a:r>
                      <a:endParaRPr 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Majore 2 cifre = </a:t>
                      </a:r>
                      <a:endParaRPr 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 din 40 în total</a:t>
                      </a:r>
                      <a:endParaRPr 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Grupe minore 3 cifre = </a:t>
                      </a:r>
                      <a:endParaRPr 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27 din 128 în total</a:t>
                      </a:r>
                      <a:endParaRPr 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Grupe de bază 4 cifre = 92 din 432 în total</a:t>
                      </a:r>
                      <a:endParaRPr 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OCUPAȚII </a:t>
                      </a:r>
                      <a:r>
                        <a:rPr lang="ro-RO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niv</a:t>
                      </a: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o-RO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sup</a:t>
                      </a: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.= </a:t>
                      </a:r>
                      <a:endParaRPr 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804</a:t>
                      </a: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din 2942 în total</a:t>
                      </a:r>
                      <a:endParaRPr 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6868026"/>
                  </a:ext>
                </a:extLst>
              </a:tr>
              <a:tr h="6010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CAEN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Secțiuni /Sectoare = 21</a:t>
                      </a:r>
                      <a:endParaRPr 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Diviziune (activități majore) 2 cifre = 99</a:t>
                      </a:r>
                      <a:endParaRPr lang="en-US" sz="105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Grupe (Activități minore) </a:t>
                      </a:r>
                      <a:endParaRPr 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 cifre = 272</a:t>
                      </a:r>
                      <a:endParaRPr 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Clase (Activități operaționale) 4 cifre = 615</a:t>
                      </a:r>
                      <a:endParaRPr lang="en-U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9761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030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342376" cy="53185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Corelare</a:t>
            </a:r>
            <a:r>
              <a:rPr lang="en-US" b="1" dirty="0" smtClean="0"/>
              <a:t> cu ISCED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9829"/>
            <a:ext cx="10515600" cy="482713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070433"/>
              </p:ext>
            </p:extLst>
          </p:nvPr>
        </p:nvGraphicFramePr>
        <p:xfrm>
          <a:off x="193330" y="1596716"/>
          <a:ext cx="9627324" cy="2995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332">
                  <a:extLst>
                    <a:ext uri="{9D8B030D-6E8A-4147-A177-3AD203B41FA5}">
                      <a16:colId xmlns:a16="http://schemas.microsoft.com/office/drawing/2014/main" val="1801787223"/>
                    </a:ext>
                  </a:extLst>
                </a:gridCol>
                <a:gridCol w="1375332">
                  <a:extLst>
                    <a:ext uri="{9D8B030D-6E8A-4147-A177-3AD203B41FA5}">
                      <a16:colId xmlns:a16="http://schemas.microsoft.com/office/drawing/2014/main" val="3615645858"/>
                    </a:ext>
                  </a:extLst>
                </a:gridCol>
                <a:gridCol w="1375332">
                  <a:extLst>
                    <a:ext uri="{9D8B030D-6E8A-4147-A177-3AD203B41FA5}">
                      <a16:colId xmlns:a16="http://schemas.microsoft.com/office/drawing/2014/main" val="2455571338"/>
                    </a:ext>
                  </a:extLst>
                </a:gridCol>
                <a:gridCol w="1375332">
                  <a:extLst>
                    <a:ext uri="{9D8B030D-6E8A-4147-A177-3AD203B41FA5}">
                      <a16:colId xmlns:a16="http://schemas.microsoft.com/office/drawing/2014/main" val="196744478"/>
                    </a:ext>
                  </a:extLst>
                </a:gridCol>
                <a:gridCol w="1375332">
                  <a:extLst>
                    <a:ext uri="{9D8B030D-6E8A-4147-A177-3AD203B41FA5}">
                      <a16:colId xmlns:a16="http://schemas.microsoft.com/office/drawing/2014/main" val="183533492"/>
                    </a:ext>
                  </a:extLst>
                </a:gridCol>
                <a:gridCol w="1375332">
                  <a:extLst>
                    <a:ext uri="{9D8B030D-6E8A-4147-A177-3AD203B41FA5}">
                      <a16:colId xmlns:a16="http://schemas.microsoft.com/office/drawing/2014/main" val="3950058888"/>
                    </a:ext>
                  </a:extLst>
                </a:gridCol>
                <a:gridCol w="1375332">
                  <a:extLst>
                    <a:ext uri="{9D8B030D-6E8A-4147-A177-3AD203B41FA5}">
                      <a16:colId xmlns:a16="http://schemas.microsoft.com/office/drawing/2014/main" val="3838578845"/>
                    </a:ext>
                  </a:extLst>
                </a:gridCol>
              </a:tblGrid>
              <a:tr h="163019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Cod DFI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Domeniu</a:t>
                      </a:r>
                      <a:r>
                        <a:rPr lang="en-US" sz="1400" dirty="0" smtClean="0"/>
                        <a:t> fundamental cf. HG </a:t>
                      </a:r>
                      <a:r>
                        <a:rPr lang="en-US" sz="1400" dirty="0" err="1" smtClean="0"/>
                        <a:t>nr</a:t>
                      </a:r>
                      <a:r>
                        <a:rPr lang="en-US" sz="1400" dirty="0" smtClean="0"/>
                        <a:t>. </a:t>
                      </a:r>
                      <a:r>
                        <a:rPr lang="ro-RO" sz="1400" dirty="0" smtClean="0"/>
                        <a:t>692</a:t>
                      </a:r>
                      <a:r>
                        <a:rPr lang="en-US" sz="1400" dirty="0" smtClean="0"/>
                        <a:t>/2018 cu </a:t>
                      </a:r>
                      <a:r>
                        <a:rPr lang="en-US" sz="1400" dirty="0" err="1" smtClean="0"/>
                        <a:t>modificările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și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completările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ulterioare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Cod RSI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Ramura</a:t>
                      </a:r>
                      <a:r>
                        <a:rPr lang="en-US" sz="1400" dirty="0" smtClean="0"/>
                        <a:t> de </a:t>
                      </a:r>
                      <a:r>
                        <a:rPr lang="en-US" sz="1400" dirty="0" err="1" smtClean="0"/>
                        <a:t>știință</a:t>
                      </a:r>
                      <a:r>
                        <a:rPr lang="en-US" sz="1400" dirty="0" smtClean="0"/>
                        <a:t> cf. HG </a:t>
                      </a:r>
                      <a:r>
                        <a:rPr lang="en-US" sz="1400" dirty="0" err="1" smtClean="0"/>
                        <a:t>nr</a:t>
                      </a:r>
                      <a:r>
                        <a:rPr lang="en-US" sz="1400" dirty="0" smtClean="0"/>
                        <a:t>. </a:t>
                      </a:r>
                      <a:r>
                        <a:rPr lang="ro-RO" sz="1400" dirty="0" smtClean="0"/>
                        <a:t>692</a:t>
                      </a:r>
                      <a:r>
                        <a:rPr lang="en-US" sz="1400" dirty="0" smtClean="0"/>
                        <a:t>/ 2018, cu </a:t>
                      </a:r>
                      <a:r>
                        <a:rPr lang="en-US" sz="1400" dirty="0" err="1" smtClean="0"/>
                        <a:t>modificările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și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completările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ulterioare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Cod DL/DM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Domeniu</a:t>
                      </a:r>
                      <a:r>
                        <a:rPr lang="en-US" sz="1400" dirty="0" smtClean="0"/>
                        <a:t> de </a:t>
                      </a:r>
                      <a:r>
                        <a:rPr lang="en-US" sz="1400" dirty="0" err="1" smtClean="0"/>
                        <a:t>licență</a:t>
                      </a:r>
                      <a:r>
                        <a:rPr lang="en-US" sz="1400" dirty="0" smtClean="0"/>
                        <a:t> 2018/2019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Domeniu</a:t>
                      </a:r>
                      <a:r>
                        <a:rPr lang="en-US" sz="1400" dirty="0" smtClean="0"/>
                        <a:t> de </a:t>
                      </a:r>
                      <a:r>
                        <a:rPr lang="en-US" sz="1400" dirty="0" err="1" smtClean="0"/>
                        <a:t>masterat</a:t>
                      </a:r>
                      <a:r>
                        <a:rPr lang="en-US" sz="1400" dirty="0" smtClean="0"/>
                        <a:t>/</a:t>
                      </a:r>
                      <a:r>
                        <a:rPr lang="ro-RO" sz="1400" dirty="0" smtClean="0"/>
                        <a:t> </a:t>
                      </a:r>
                      <a:r>
                        <a:rPr lang="en-US" sz="1400" dirty="0" err="1" smtClean="0"/>
                        <a:t>doctorat</a:t>
                      </a:r>
                      <a:r>
                        <a:rPr lang="en-US" sz="1400" dirty="0" smtClean="0"/>
                        <a:t> 2018/2019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42365"/>
                  </a:ext>
                </a:extLst>
              </a:tr>
              <a:tr h="136555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Cod ISCED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Domeniu</a:t>
                      </a: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larg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Cod ISCED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Domeniu</a:t>
                      </a: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restr</a:t>
                      </a:r>
                      <a:r>
                        <a:rPr lang="ro-RO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â</a:t>
                      </a: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ns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Cod ISCED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Domeniu</a:t>
                      </a: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detaliat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Domeniu</a:t>
                      </a: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detaliat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078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554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5069"/>
          </a:xfrm>
        </p:spPr>
        <p:txBody>
          <a:bodyPr>
            <a:normAutofit/>
          </a:bodyPr>
          <a:lstStyle/>
          <a:p>
            <a:r>
              <a:rPr lang="ro-RO" b="1" dirty="0" smtClean="0"/>
              <a:t>Rezultate (cont.)	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806497"/>
              </p:ext>
            </p:extLst>
          </p:nvPr>
        </p:nvGraphicFramePr>
        <p:xfrm>
          <a:off x="838200" y="1444752"/>
          <a:ext cx="8177783" cy="42672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177783">
                  <a:extLst>
                    <a:ext uri="{9D8B030D-6E8A-4147-A177-3AD203B41FA5}">
                      <a16:colId xmlns:a16="http://schemas.microsoft.com/office/drawing/2014/main" val="682703227"/>
                    </a:ext>
                  </a:extLst>
                </a:gridCol>
              </a:tblGrid>
              <a:tr h="3941064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US" sz="20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Obiectiv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2.</a:t>
                      </a:r>
                    </a:p>
                    <a:p>
                      <a:pPr algn="just"/>
                      <a:r>
                        <a:rPr lang="ro-RO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R4.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Studiu comparativ privind noțiunea de </a:t>
                      </a:r>
                      <a:r>
                        <a:rPr lang="ro-RO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angajabilitate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la nivel european și național împreună cu o  analiză privind </a:t>
                      </a:r>
                      <a:r>
                        <a:rPr lang="ro-RO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angajabilitatea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la nivel național a absolvenților de studii superioare pe domenii CAEN, elaborat și publicat, în vederea diseminării în cadrul activităților de informare și promovare din cadrul proiectului</a:t>
                      </a:r>
                      <a:endParaRPr lang="en-US" sz="20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Definirea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angajabilit</a:t>
                      </a:r>
                      <a:r>
                        <a:rPr lang="ro-RO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ăț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</a:p>
                    <a:p>
                      <a:pPr algn="just"/>
                      <a:endParaRPr lang="en-US" sz="20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Obi</a:t>
                      </a:r>
                      <a:r>
                        <a:rPr lang="ro-RO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</a:t>
                      </a:r>
                      <a:r>
                        <a:rPr lang="en-US" sz="20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ctiv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3.</a:t>
                      </a:r>
                    </a:p>
                    <a:p>
                      <a:pPr algn="just"/>
                      <a:r>
                        <a:rPr lang="ro-RO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R5. 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Aprobarea prin ordin MEN a metodologiei de realizare a programelor de studii având la bază rezultatele învățării pentru învățământul superior.</a:t>
                      </a:r>
                      <a:endParaRPr lang="en-US" sz="20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 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metodologie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care s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ă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fie 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aplicabil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ă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 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universit</a:t>
                      </a:r>
                      <a:r>
                        <a:rPr lang="ro-RO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ăț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î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 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rescrierea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programelor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 stud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utiliz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â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nd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fonduri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europene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9147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90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5069"/>
          </a:xfrm>
        </p:spPr>
        <p:txBody>
          <a:bodyPr>
            <a:normAutofit/>
          </a:bodyPr>
          <a:lstStyle/>
          <a:p>
            <a:r>
              <a:rPr lang="ro-RO" b="1" dirty="0" smtClean="0"/>
              <a:t>Rezultate (cont.)	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292019"/>
              </p:ext>
            </p:extLst>
          </p:nvPr>
        </p:nvGraphicFramePr>
        <p:xfrm>
          <a:off x="838200" y="1444752"/>
          <a:ext cx="8177783" cy="42672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177783">
                  <a:extLst>
                    <a:ext uri="{9D8B030D-6E8A-4147-A177-3AD203B41FA5}">
                      <a16:colId xmlns:a16="http://schemas.microsoft.com/office/drawing/2014/main" val="682703227"/>
                    </a:ext>
                  </a:extLst>
                </a:gridCol>
              </a:tblGrid>
              <a:tr h="3941064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Obiectiv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4.</a:t>
                      </a:r>
                    </a:p>
                    <a:p>
                      <a:pPr algn="just"/>
                      <a:r>
                        <a:rPr lang="ro-RO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R6. 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Propunere către  MEN a unei liste cu ocupațiile din grupele majore 1 și 2 din COR și nivelul de calificare care ar trebui îndeplinit pentru ocuparea lor</a:t>
                      </a:r>
                      <a:endParaRPr lang="en-US" sz="20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ro-RO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R7. 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Propunere de ordin de ministru MEN – MMJS – INS privind corespondențele dintre titlul calificării, ocupațiile din COR și nivelurile de calificare 6-8 din CNC</a:t>
                      </a:r>
                      <a:endParaRPr lang="en-US" sz="20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Clarificarea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locului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masteratelor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pia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ț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munc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</a:t>
                      </a:r>
                      <a:endParaRPr lang="en-US" sz="20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just"/>
                      <a:endParaRPr lang="en-US" sz="20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en-US" sz="20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Obiectiv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5.</a:t>
                      </a:r>
                    </a:p>
                    <a:p>
                      <a:pPr algn="just"/>
                      <a:r>
                        <a:rPr lang="ro-RO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R8. 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Rezultate max.100 de standarde de nivel 6 CNC noi sau revizuite</a:t>
                      </a:r>
                      <a:endParaRPr lang="en-US" sz="20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ro-RO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R9. 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Metodologie de asigurare a calității în formarea postuniversitară </a:t>
                      </a:r>
                      <a:endParaRPr lang="en-US" sz="20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Postuniversitarele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 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mijloc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 a face fa</a:t>
                      </a:r>
                      <a:r>
                        <a:rPr lang="ro-RO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ță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furnizorilor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 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formare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 </a:t>
                      </a:r>
                      <a:endParaRPr lang="en-US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9147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755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5069"/>
          </a:xfrm>
        </p:spPr>
        <p:txBody>
          <a:bodyPr>
            <a:normAutofit/>
          </a:bodyPr>
          <a:lstStyle/>
          <a:p>
            <a:r>
              <a:rPr lang="ro-RO" b="1" dirty="0" smtClean="0"/>
              <a:t>Rezultate (cont.)	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713142"/>
              </p:ext>
            </p:extLst>
          </p:nvPr>
        </p:nvGraphicFramePr>
        <p:xfrm>
          <a:off x="838200" y="1444752"/>
          <a:ext cx="8177783" cy="394106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177783">
                  <a:extLst>
                    <a:ext uri="{9D8B030D-6E8A-4147-A177-3AD203B41FA5}">
                      <a16:colId xmlns:a16="http://schemas.microsoft.com/office/drawing/2014/main" val="682703227"/>
                    </a:ext>
                  </a:extLst>
                </a:gridCol>
              </a:tblGrid>
              <a:tr h="3941064">
                <a:tc>
                  <a:txBody>
                    <a:bodyPr/>
                    <a:lstStyle/>
                    <a:p>
                      <a:pPr algn="just"/>
                      <a:r>
                        <a:rPr lang="en-US" sz="2000" u="sng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Obiectiv</a:t>
                      </a:r>
                      <a:r>
                        <a:rPr lang="en-US" sz="2000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6.</a:t>
                      </a:r>
                    </a:p>
                    <a:p>
                      <a:pPr algn="just"/>
                      <a:endParaRPr lang="en-US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ro-RO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R10. 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Elaborarea unei propuneri de Metodologie privind alocarea locurilor de la bugetul de stat în învățământul superior</a:t>
                      </a:r>
                      <a:endParaRPr lang="en-US" sz="20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ro-RO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R11. 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Raport de cercetare privind previziuni cu privire la cererea de forță de muncă și </a:t>
                      </a:r>
                      <a:r>
                        <a:rPr lang="ro-RO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angajabilitatea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absolvenților cu studii superioare în România, metodologie elaborată și publicată în vederea diseminării</a:t>
                      </a:r>
                    </a:p>
                    <a:p>
                      <a:pPr algn="just"/>
                      <a:r>
                        <a:rPr lang="ro-RO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R12. 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Raport de cercetare: Previziunea cererii pieței muncii până în 2025 pe domenii de activitate CAEN cu o estimare pentru 2030</a:t>
                      </a:r>
                      <a:endParaRPr lang="en-US" sz="20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Formula de 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alocare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universit</a:t>
                      </a:r>
                      <a:r>
                        <a:rPr lang="ro-RO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ăț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ș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domeni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</a:t>
                      </a:r>
                      <a:r>
                        <a:rPr lang="ro-RO" sz="20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cu </a:t>
                      </a:r>
                      <a:r>
                        <a:rPr lang="en-US" sz="20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respecta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rea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leg</a:t>
                      </a: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ii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o-RO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 </a:t>
                      </a:r>
                      <a:endParaRPr lang="en-US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9147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555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23" y="902898"/>
            <a:ext cx="8596668" cy="1320800"/>
          </a:xfrm>
        </p:spPr>
        <p:txBody>
          <a:bodyPr/>
          <a:lstStyle/>
          <a:p>
            <a:r>
              <a:rPr lang="ro-RO" dirty="0" smtClean="0"/>
              <a:t>Graficul activităților proiectului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69" y="2374225"/>
            <a:ext cx="8602693" cy="42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24" t="140" r="164" b="583"/>
          <a:stretch/>
        </p:blipFill>
        <p:spPr>
          <a:xfrm>
            <a:off x="1326777" y="1136992"/>
            <a:ext cx="6866964" cy="512010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7871" y="365125"/>
            <a:ext cx="8942294" cy="54927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Proiectul</a:t>
            </a:r>
            <a:r>
              <a:rPr lang="en-US" b="1" dirty="0" smtClean="0"/>
              <a:t> </a:t>
            </a:r>
            <a:r>
              <a:rPr lang="en-US" b="1" dirty="0" err="1" smtClean="0"/>
              <a:t>dore</a:t>
            </a:r>
            <a:r>
              <a:rPr lang="ro-RO" b="1" dirty="0" smtClean="0"/>
              <a:t>ș</a:t>
            </a:r>
            <a:r>
              <a:rPr lang="en-US" b="1" dirty="0" err="1" smtClean="0"/>
              <a:t>te</a:t>
            </a:r>
            <a:r>
              <a:rPr lang="en-US" b="1" dirty="0" smtClean="0"/>
              <a:t> s</a:t>
            </a:r>
            <a:r>
              <a:rPr lang="ro-RO" b="1" dirty="0" smtClean="0"/>
              <a:t>ă</a:t>
            </a:r>
            <a:r>
              <a:rPr lang="en-US" b="1" dirty="0" smtClean="0"/>
              <a:t> </a:t>
            </a:r>
            <a:r>
              <a:rPr lang="en-US" b="1" dirty="0" err="1" smtClean="0"/>
              <a:t>reduc</a:t>
            </a:r>
            <a:r>
              <a:rPr lang="ro-RO" b="1" dirty="0" smtClean="0"/>
              <a:t>ă</a:t>
            </a:r>
            <a:r>
              <a:rPr lang="en-US" b="1" dirty="0" smtClean="0"/>
              <a:t> </a:t>
            </a:r>
            <a:r>
              <a:rPr lang="en-US" b="1" dirty="0" err="1" smtClean="0"/>
              <a:t>plecarea</a:t>
            </a:r>
            <a:r>
              <a:rPr lang="en-US" b="1" dirty="0" smtClean="0"/>
              <a:t> din </a:t>
            </a:r>
            <a:r>
              <a:rPr lang="ro-RO" b="1" dirty="0" smtClean="0"/>
              <a:t>ț</a:t>
            </a:r>
            <a:r>
              <a:rPr lang="en-US" b="1" dirty="0" err="1" smtClean="0"/>
              <a:t>ar</a:t>
            </a:r>
            <a:r>
              <a:rPr lang="ro-RO" b="1" dirty="0" smtClean="0"/>
              <a:t>ă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29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9791"/>
            <a:ext cx="10515600" cy="63636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Indicator</a:t>
            </a:r>
            <a:r>
              <a:rPr lang="ro-RO" b="1" dirty="0" smtClean="0"/>
              <a:t>i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proiectului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661100"/>
              </p:ext>
            </p:extLst>
          </p:nvPr>
        </p:nvGraphicFramePr>
        <p:xfrm>
          <a:off x="677334" y="1148476"/>
          <a:ext cx="8809374" cy="4412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1918">
                  <a:extLst>
                    <a:ext uri="{9D8B030D-6E8A-4147-A177-3AD203B41FA5}">
                      <a16:colId xmlns:a16="http://schemas.microsoft.com/office/drawing/2014/main" val="353175494"/>
                    </a:ext>
                  </a:extLst>
                </a:gridCol>
                <a:gridCol w="1852250">
                  <a:extLst>
                    <a:ext uri="{9D8B030D-6E8A-4147-A177-3AD203B41FA5}">
                      <a16:colId xmlns:a16="http://schemas.microsoft.com/office/drawing/2014/main" val="2078493654"/>
                    </a:ext>
                  </a:extLst>
                </a:gridCol>
                <a:gridCol w="966392">
                  <a:extLst>
                    <a:ext uri="{9D8B030D-6E8A-4147-A177-3AD203B41FA5}">
                      <a16:colId xmlns:a16="http://schemas.microsoft.com/office/drawing/2014/main" val="31307998"/>
                    </a:ext>
                  </a:extLst>
                </a:gridCol>
                <a:gridCol w="1024554">
                  <a:extLst>
                    <a:ext uri="{9D8B030D-6E8A-4147-A177-3AD203B41FA5}">
                      <a16:colId xmlns:a16="http://schemas.microsoft.com/office/drawing/2014/main" val="3558471029"/>
                    </a:ext>
                  </a:extLst>
                </a:gridCol>
                <a:gridCol w="1024554">
                  <a:extLst>
                    <a:ext uri="{9D8B030D-6E8A-4147-A177-3AD203B41FA5}">
                      <a16:colId xmlns:a16="http://schemas.microsoft.com/office/drawing/2014/main" val="2264844479"/>
                    </a:ext>
                  </a:extLst>
                </a:gridCol>
                <a:gridCol w="724793">
                  <a:extLst>
                    <a:ext uri="{9D8B030D-6E8A-4147-A177-3AD203B41FA5}">
                      <a16:colId xmlns:a16="http://schemas.microsoft.com/office/drawing/2014/main" val="820555570"/>
                    </a:ext>
                  </a:extLst>
                </a:gridCol>
                <a:gridCol w="724793">
                  <a:extLst>
                    <a:ext uri="{9D8B030D-6E8A-4147-A177-3AD203B41FA5}">
                      <a16:colId xmlns:a16="http://schemas.microsoft.com/office/drawing/2014/main" val="1878137322"/>
                    </a:ext>
                  </a:extLst>
                </a:gridCol>
                <a:gridCol w="1530120">
                  <a:extLst>
                    <a:ext uri="{9D8B030D-6E8A-4147-A177-3AD203B41FA5}">
                      <a16:colId xmlns:a16="http://schemas.microsoft.com/office/drawing/2014/main" val="2784936792"/>
                    </a:ext>
                  </a:extLst>
                </a:gridCol>
              </a:tblGrid>
              <a:tr h="409833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Cod indicator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 dirty="0">
                          <a:effectLst/>
                        </a:rPr>
                        <a:t>Nume indicator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Unitate de măsură indicator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Țintă în an de implementare al proiectului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Țintă total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Observații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7232246"/>
                  </a:ext>
                </a:extLst>
              </a:tr>
              <a:tr h="409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An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An 2 </a:t>
                      </a:r>
                      <a:endParaRPr lang="en-US" sz="12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An 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50875"/>
                  </a:ext>
                </a:extLst>
              </a:tr>
              <a:tr h="8196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4S104</a:t>
                      </a:r>
                      <a:endParaRPr lang="en-US" sz="12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Studii/ analize etc elaborate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 dirty="0">
                          <a:effectLst/>
                        </a:rPr>
                        <a:t>Număr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4</a:t>
                      </a:r>
                      <a:endParaRPr lang="en-US" sz="120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 dirty="0">
                          <a:effectLst/>
                        </a:rPr>
                        <a:t>Include studii, ghiduri, metodologii</a:t>
                      </a:r>
                      <a:r>
                        <a:rPr lang="ro-RO" sz="1100" dirty="0" smtClean="0">
                          <a:effectLst/>
                        </a:rPr>
                        <a:t>, nomenclatoare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5441926"/>
                  </a:ext>
                </a:extLst>
              </a:tr>
              <a:tr h="2158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4S106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 dirty="0">
                          <a:effectLst/>
                        </a:rPr>
                        <a:t>Personal didactic care beneficiază de programe de formare/ schimb de bune practici etc., din care: 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 dirty="0">
                          <a:effectLst/>
                        </a:rPr>
                        <a:t>din învățământul terțiar universitar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Număr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1200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580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940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2720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Include personal din universități care participă la întâlniri de lucru, conferințe, sesiuni de instruire, conferințe de informare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6170192"/>
                  </a:ext>
                </a:extLst>
              </a:tr>
              <a:tr h="61474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4S102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Sistem de calificare multinivelar dezvoltat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" algn="l"/>
                          <a:tab pos="4143375" algn="l"/>
                        </a:tabLs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896214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70213" y="2190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26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Parametr</a:t>
            </a:r>
            <a:r>
              <a:rPr lang="ro-RO" b="1" dirty="0" smtClean="0"/>
              <a:t>i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proiectului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5326"/>
            <a:ext cx="10515600" cy="4931637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err="1" smtClean="0"/>
              <a:t>Durata</a:t>
            </a:r>
            <a:r>
              <a:rPr lang="en-US" dirty="0" smtClean="0"/>
              <a:t> =</a:t>
            </a:r>
            <a:r>
              <a:rPr lang="ro-RO" dirty="0" smtClean="0"/>
              <a:t> </a:t>
            </a:r>
            <a:r>
              <a:rPr lang="en-US" dirty="0" smtClean="0"/>
              <a:t>39 </a:t>
            </a:r>
            <a:r>
              <a:rPr lang="en-US" dirty="0" err="1" smtClean="0"/>
              <a:t>luni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b="1" dirty="0" err="1" smtClean="0"/>
              <a:t>Buget</a:t>
            </a:r>
            <a:r>
              <a:rPr lang="en-US" dirty="0" smtClean="0"/>
              <a:t> =</a:t>
            </a:r>
            <a:r>
              <a:rPr lang="ro-RO" dirty="0" smtClean="0"/>
              <a:t> </a:t>
            </a:r>
            <a:r>
              <a:rPr lang="en-US" dirty="0" smtClean="0"/>
              <a:t>5,2 mil euro</a:t>
            </a:r>
          </a:p>
          <a:p>
            <a:endParaRPr lang="en-US" dirty="0"/>
          </a:p>
          <a:p>
            <a:r>
              <a:rPr lang="en-US" b="1" dirty="0" smtClean="0"/>
              <a:t>Res. </a:t>
            </a:r>
            <a:r>
              <a:rPr lang="en-US" b="1" dirty="0" err="1" smtClean="0"/>
              <a:t>umane</a:t>
            </a:r>
            <a:r>
              <a:rPr lang="en-US" b="1" dirty="0" smtClean="0"/>
              <a:t> </a:t>
            </a:r>
            <a:r>
              <a:rPr lang="en-US" dirty="0" smtClean="0"/>
              <a:t>=</a:t>
            </a:r>
            <a:r>
              <a:rPr lang="ro-RO" dirty="0" smtClean="0"/>
              <a:t> </a:t>
            </a:r>
            <a:r>
              <a:rPr lang="en-US" dirty="0" smtClean="0"/>
              <a:t>circa 100 </a:t>
            </a:r>
            <a:r>
              <a:rPr lang="en-US" dirty="0" err="1" smtClean="0"/>
              <a:t>exper</a:t>
            </a:r>
            <a:r>
              <a:rPr lang="ro-RO" dirty="0" smtClean="0"/>
              <a:t>ț</a:t>
            </a:r>
            <a:r>
              <a:rPr lang="en-US" dirty="0" err="1" smtClean="0"/>
              <a:t>i</a:t>
            </a:r>
            <a:r>
              <a:rPr lang="en-US" dirty="0" smtClean="0"/>
              <a:t> din </a:t>
            </a:r>
            <a:r>
              <a:rPr lang="en-US" dirty="0" err="1" smtClean="0"/>
              <a:t>universit</a:t>
            </a:r>
            <a:r>
              <a:rPr lang="ro-RO" dirty="0" err="1" smtClean="0"/>
              <a:t>ăț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o-RO" dirty="0" smtClean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din pia</a:t>
            </a:r>
            <a:r>
              <a:rPr lang="ro-RO" dirty="0" smtClean="0"/>
              <a:t>ț</a:t>
            </a:r>
            <a:r>
              <a:rPr lang="en-US" dirty="0" smtClean="0"/>
              <a:t>a </a:t>
            </a:r>
            <a:r>
              <a:rPr lang="en-US" dirty="0" err="1" smtClean="0"/>
              <a:t>muncii</a:t>
            </a:r>
            <a:endParaRPr lang="en-US" dirty="0" smtClean="0"/>
          </a:p>
          <a:p>
            <a:endParaRPr lang="en-US" dirty="0"/>
          </a:p>
          <a:p>
            <a:r>
              <a:rPr lang="en-US" b="1" dirty="0" err="1" smtClean="0"/>
              <a:t>Cheltuieli</a:t>
            </a:r>
            <a:r>
              <a:rPr lang="en-US" b="1" dirty="0" smtClean="0"/>
              <a:t> </a:t>
            </a:r>
            <a:r>
              <a:rPr lang="en-US" b="1" dirty="0" err="1" smtClean="0"/>
              <a:t>indirecte</a:t>
            </a:r>
            <a:r>
              <a:rPr lang="en-US" b="1" dirty="0" smtClean="0"/>
              <a:t> </a:t>
            </a:r>
            <a:r>
              <a:rPr lang="en-US" dirty="0" smtClean="0"/>
              <a:t>&lt;15%</a:t>
            </a:r>
          </a:p>
          <a:p>
            <a:endParaRPr lang="en-US" dirty="0"/>
          </a:p>
          <a:p>
            <a:r>
              <a:rPr lang="en-US" dirty="0" smtClean="0"/>
              <a:t>6 </a:t>
            </a:r>
            <a:r>
              <a:rPr lang="en-US" dirty="0" err="1" smtClean="0"/>
              <a:t>obiective</a:t>
            </a:r>
            <a:r>
              <a:rPr lang="en-US" dirty="0" smtClean="0"/>
              <a:t> de </a:t>
            </a:r>
            <a:r>
              <a:rPr lang="en-US" dirty="0" err="1" smtClean="0"/>
              <a:t>sistem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24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1702"/>
            <a:ext cx="8744712" cy="1033906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Probleme</a:t>
            </a:r>
            <a:r>
              <a:rPr lang="ro-RO" b="1" dirty="0" smtClean="0"/>
              <a:t>le</a:t>
            </a:r>
            <a:r>
              <a:rPr lang="en-US" b="1" dirty="0" smtClean="0"/>
              <a:t> </a:t>
            </a:r>
            <a:r>
              <a:rPr lang="en-US" b="1" dirty="0" err="1" smtClean="0"/>
              <a:t>avute</a:t>
            </a:r>
            <a:r>
              <a:rPr lang="en-US" b="1" dirty="0" smtClean="0"/>
              <a:t> </a:t>
            </a:r>
            <a:r>
              <a:rPr lang="ro-RO" b="1" dirty="0" smtClean="0"/>
              <a:t>î</a:t>
            </a:r>
            <a:r>
              <a:rPr lang="en-US" b="1" dirty="0" smtClean="0"/>
              <a:t>n </a:t>
            </a:r>
            <a:r>
              <a:rPr lang="en-US" b="1" dirty="0" err="1" smtClean="0"/>
              <a:t>vedere</a:t>
            </a:r>
            <a:r>
              <a:rPr lang="en-US" b="1" dirty="0" smtClean="0"/>
              <a:t> </a:t>
            </a:r>
            <a:r>
              <a:rPr lang="ro-RO" b="1" dirty="0" smtClean="0"/>
              <a:t>ș</a:t>
            </a:r>
            <a:r>
              <a:rPr lang="en-US" b="1" dirty="0" err="1" smtClean="0"/>
              <a:t>i</a:t>
            </a:r>
            <a:r>
              <a:rPr lang="en-US" b="1" dirty="0" smtClean="0"/>
              <a:t> care se </a:t>
            </a:r>
            <a:r>
              <a:rPr lang="en-US" b="1" dirty="0" err="1" smtClean="0"/>
              <a:t>rezolv</a:t>
            </a:r>
            <a:r>
              <a:rPr lang="ro-RO" b="1" dirty="0" smtClean="0"/>
              <a:t>ă</a:t>
            </a:r>
            <a:r>
              <a:rPr lang="en-US" b="1" dirty="0" smtClean="0"/>
              <a:t> -</a:t>
            </a:r>
            <a:r>
              <a:rPr lang="ro-RO" b="1" dirty="0" smtClean="0"/>
              <a:t> </a:t>
            </a:r>
            <a:r>
              <a:rPr lang="en-US" b="1" dirty="0" err="1" smtClean="0"/>
              <a:t>sumar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41725"/>
            <a:ext cx="8314944" cy="4148763"/>
          </a:xfrm>
        </p:spPr>
        <p:txBody>
          <a:bodyPr>
            <a:normAutofit/>
          </a:bodyPr>
          <a:lstStyle/>
          <a:p>
            <a:r>
              <a:rPr lang="en-US" dirty="0" err="1" smtClean="0"/>
              <a:t>Interna</a:t>
            </a:r>
            <a:r>
              <a:rPr lang="ro-RO" dirty="0" smtClean="0"/>
              <a:t>ț</a:t>
            </a:r>
            <a:r>
              <a:rPr lang="en-US" dirty="0" err="1" smtClean="0"/>
              <a:t>ionalizare</a:t>
            </a:r>
            <a:r>
              <a:rPr lang="en-US" dirty="0" smtClean="0"/>
              <a:t> </a:t>
            </a:r>
            <a:r>
              <a:rPr lang="ro-RO" dirty="0" smtClean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recuno</a:t>
            </a:r>
            <a:r>
              <a:rPr lang="ro-RO" dirty="0" smtClean="0"/>
              <a:t>ș</a:t>
            </a:r>
            <a:r>
              <a:rPr lang="en-US" dirty="0" err="1" smtClean="0"/>
              <a:t>tere</a:t>
            </a:r>
            <a:r>
              <a:rPr lang="en-US" dirty="0" smtClean="0"/>
              <a:t> –</a:t>
            </a:r>
            <a:r>
              <a:rPr lang="ro-RO" dirty="0" smtClean="0"/>
              <a:t> </a:t>
            </a:r>
            <a:r>
              <a:rPr lang="en-US" dirty="0" smtClean="0"/>
              <a:t>ISCED</a:t>
            </a:r>
          </a:p>
          <a:p>
            <a:r>
              <a:rPr lang="en-US" dirty="0" err="1" smtClean="0"/>
              <a:t>Raportare</a:t>
            </a:r>
            <a:r>
              <a:rPr lang="en-US" dirty="0" smtClean="0"/>
              <a:t> </a:t>
            </a:r>
            <a:r>
              <a:rPr lang="en-US" dirty="0" err="1" smtClean="0"/>
              <a:t>unitar</a:t>
            </a:r>
            <a:r>
              <a:rPr lang="ro-RO" dirty="0" smtClean="0"/>
              <a:t>ă</a:t>
            </a:r>
            <a:r>
              <a:rPr lang="en-US" dirty="0" smtClean="0"/>
              <a:t> a Rom</a:t>
            </a:r>
            <a:r>
              <a:rPr lang="ro-RO" dirty="0" smtClean="0"/>
              <a:t>â</a:t>
            </a:r>
            <a:r>
              <a:rPr lang="en-US" dirty="0" err="1" smtClean="0"/>
              <a:t>niei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INS-ISCED</a:t>
            </a:r>
          </a:p>
          <a:p>
            <a:r>
              <a:rPr lang="en-US" dirty="0" err="1" smtClean="0"/>
              <a:t>Sistem</a:t>
            </a:r>
            <a:r>
              <a:rPr lang="en-US" dirty="0" smtClean="0"/>
              <a:t> statistic </a:t>
            </a:r>
            <a:r>
              <a:rPr lang="en-US" dirty="0" err="1" smtClean="0"/>
              <a:t>unitar</a:t>
            </a:r>
            <a:r>
              <a:rPr lang="en-US" dirty="0" smtClean="0"/>
              <a:t> –</a:t>
            </a:r>
            <a:r>
              <a:rPr lang="ro-RO" dirty="0" smtClean="0"/>
              <a:t> </a:t>
            </a:r>
            <a:r>
              <a:rPr lang="en-US" dirty="0" smtClean="0"/>
              <a:t>ISCED</a:t>
            </a:r>
          </a:p>
          <a:p>
            <a:r>
              <a:rPr lang="en-US" dirty="0" err="1" smtClean="0"/>
              <a:t>Angajabilitate</a:t>
            </a:r>
            <a:r>
              <a:rPr lang="en-US" dirty="0" smtClean="0"/>
              <a:t>,</a:t>
            </a:r>
            <a:r>
              <a:rPr lang="ro-RO" dirty="0" smtClean="0"/>
              <a:t> </a:t>
            </a:r>
            <a:r>
              <a:rPr lang="en-US" dirty="0" err="1" smtClean="0"/>
              <a:t>definire</a:t>
            </a:r>
            <a:r>
              <a:rPr lang="en-US" dirty="0" smtClean="0"/>
              <a:t> –</a:t>
            </a:r>
            <a:r>
              <a:rPr lang="ro-RO" dirty="0" smtClean="0"/>
              <a:t> </a:t>
            </a:r>
            <a:r>
              <a:rPr lang="en-US" dirty="0" err="1" smtClean="0"/>
              <a:t>studiu</a:t>
            </a:r>
            <a:endParaRPr lang="en-US" dirty="0" smtClean="0"/>
          </a:p>
          <a:p>
            <a:r>
              <a:rPr lang="en-US" dirty="0" err="1" smtClean="0"/>
              <a:t>Rezultatele</a:t>
            </a:r>
            <a:r>
              <a:rPr lang="en-US" dirty="0" smtClean="0"/>
              <a:t> </a:t>
            </a:r>
            <a:r>
              <a:rPr lang="ro-RO" dirty="0" smtClean="0"/>
              <a:t>î</a:t>
            </a:r>
            <a:r>
              <a:rPr lang="en-US" dirty="0" err="1" smtClean="0"/>
              <a:t>nv</a:t>
            </a:r>
            <a:r>
              <a:rPr lang="ro-RO" dirty="0" err="1" smtClean="0"/>
              <a:t>ăță</a:t>
            </a:r>
            <a:r>
              <a:rPr lang="en-US" dirty="0" err="1" smtClean="0"/>
              <a:t>ri</a:t>
            </a:r>
            <a:r>
              <a:rPr lang="ro-RO" dirty="0" smtClean="0"/>
              <a:t>i</a:t>
            </a:r>
            <a:r>
              <a:rPr lang="en-US" dirty="0" smtClean="0"/>
              <a:t> –</a:t>
            </a:r>
            <a:r>
              <a:rPr lang="ro-RO" dirty="0" smtClean="0"/>
              <a:t> </a:t>
            </a:r>
            <a:r>
              <a:rPr lang="en-US" dirty="0" err="1" smtClean="0"/>
              <a:t>metodologie</a:t>
            </a:r>
            <a:endParaRPr lang="en-US" dirty="0" smtClean="0"/>
          </a:p>
          <a:p>
            <a:r>
              <a:rPr lang="en-US" dirty="0" err="1" smtClean="0"/>
              <a:t>Corelare</a:t>
            </a:r>
            <a:r>
              <a:rPr lang="en-US" dirty="0" smtClean="0"/>
              <a:t> </a:t>
            </a:r>
            <a:r>
              <a:rPr lang="en-US" dirty="0" err="1" smtClean="0"/>
              <a:t>ocupa</a:t>
            </a:r>
            <a:r>
              <a:rPr lang="ro-RO" dirty="0" smtClean="0"/>
              <a:t>ți</a:t>
            </a:r>
            <a:r>
              <a:rPr lang="en-US" dirty="0" err="1" smtClean="0"/>
              <a:t>i</a:t>
            </a:r>
            <a:r>
              <a:rPr lang="en-US" dirty="0" smtClean="0"/>
              <a:t> de </a:t>
            </a:r>
            <a:r>
              <a:rPr lang="ro-RO" dirty="0"/>
              <a:t>î</a:t>
            </a:r>
            <a:r>
              <a:rPr lang="en-US" dirty="0" err="1" smtClean="0"/>
              <a:t>nv</a:t>
            </a:r>
            <a:r>
              <a:rPr lang="ro-RO" dirty="0" err="1" smtClean="0"/>
              <a:t>ăță</a:t>
            </a:r>
            <a:r>
              <a:rPr lang="en-US" dirty="0" smtClean="0"/>
              <a:t>m</a:t>
            </a:r>
            <a:r>
              <a:rPr lang="ro-RO" dirty="0" smtClean="0"/>
              <a:t>â</a:t>
            </a:r>
            <a:r>
              <a:rPr lang="en-US" dirty="0" err="1" smtClean="0"/>
              <a:t>nt</a:t>
            </a:r>
            <a:r>
              <a:rPr lang="en-US" dirty="0" smtClean="0"/>
              <a:t> superior cu COR – </a:t>
            </a:r>
            <a:r>
              <a:rPr lang="en-US" dirty="0" err="1" smtClean="0"/>
              <a:t>ordin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Corelare</a:t>
            </a:r>
            <a:r>
              <a:rPr lang="en-US" dirty="0" smtClean="0"/>
              <a:t> </a:t>
            </a:r>
            <a:r>
              <a:rPr lang="en-US" dirty="0" err="1" smtClean="0"/>
              <a:t>calific</a:t>
            </a:r>
            <a:r>
              <a:rPr lang="ro-RO" dirty="0" smtClean="0"/>
              <a:t>ă</a:t>
            </a:r>
            <a:r>
              <a:rPr lang="en-US" dirty="0" err="1" smtClean="0"/>
              <a:t>ri</a:t>
            </a:r>
            <a:r>
              <a:rPr lang="en-US" dirty="0" smtClean="0"/>
              <a:t> cu </a:t>
            </a:r>
            <a:r>
              <a:rPr lang="en-US" dirty="0" err="1" smtClean="0"/>
              <a:t>ocupa</a:t>
            </a:r>
            <a:r>
              <a:rPr lang="ro-RO" dirty="0" smtClean="0"/>
              <a:t>ți</a:t>
            </a:r>
            <a:r>
              <a:rPr lang="en-US" dirty="0" err="1" smtClean="0"/>
              <a:t>i</a:t>
            </a:r>
            <a:r>
              <a:rPr lang="en-US" dirty="0" smtClean="0"/>
              <a:t> cu </a:t>
            </a:r>
            <a:r>
              <a:rPr lang="en-US" dirty="0" err="1" smtClean="0"/>
              <a:t>nivel</a:t>
            </a:r>
            <a:r>
              <a:rPr lang="en-US" dirty="0" smtClean="0"/>
              <a:t> 7 CNC-MEN/MM</a:t>
            </a:r>
          </a:p>
          <a:p>
            <a:r>
              <a:rPr lang="en-US" dirty="0" err="1" smtClean="0"/>
              <a:t>Standarde</a:t>
            </a:r>
            <a:r>
              <a:rPr lang="en-US" dirty="0" smtClean="0"/>
              <a:t> </a:t>
            </a:r>
            <a:r>
              <a:rPr lang="en-US" dirty="0" err="1" smtClean="0"/>
              <a:t>ocupa</a:t>
            </a:r>
            <a:r>
              <a:rPr lang="ro-RO" dirty="0" smtClean="0"/>
              <a:t>ț</a:t>
            </a:r>
            <a:r>
              <a:rPr lang="en-US" dirty="0" err="1" smtClean="0"/>
              <a:t>ionale</a:t>
            </a:r>
            <a:r>
              <a:rPr lang="en-US" dirty="0" smtClean="0"/>
              <a:t> de </a:t>
            </a:r>
            <a:r>
              <a:rPr lang="en-US" dirty="0" err="1" smtClean="0"/>
              <a:t>nivel</a:t>
            </a:r>
            <a:r>
              <a:rPr lang="en-US" dirty="0" smtClean="0"/>
              <a:t> 6 CNC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furnizorii</a:t>
            </a:r>
            <a:r>
              <a:rPr lang="en-US" dirty="0" smtClean="0"/>
              <a:t> de </a:t>
            </a:r>
            <a:r>
              <a:rPr lang="en-US" dirty="0" err="1" smtClean="0"/>
              <a:t>formare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Stabilirea</a:t>
            </a:r>
            <a:r>
              <a:rPr lang="en-US" dirty="0" smtClean="0"/>
              <a:t> </a:t>
            </a:r>
            <a:r>
              <a:rPr lang="en-US" dirty="0" err="1" smtClean="0"/>
              <a:t>cifrei</a:t>
            </a:r>
            <a:r>
              <a:rPr lang="en-US" dirty="0" smtClean="0"/>
              <a:t> de </a:t>
            </a:r>
            <a:r>
              <a:rPr lang="ro-RO" dirty="0" smtClean="0"/>
              <a:t>ș</a:t>
            </a:r>
            <a:r>
              <a:rPr lang="en-US" dirty="0" err="1" smtClean="0"/>
              <a:t>colarizare</a:t>
            </a:r>
            <a:r>
              <a:rPr lang="en-US" dirty="0" smtClean="0"/>
              <a:t> </a:t>
            </a:r>
            <a:r>
              <a:rPr lang="en-US" dirty="0" err="1" smtClean="0"/>
              <a:t>anuale</a:t>
            </a:r>
            <a:r>
              <a:rPr lang="en-US" dirty="0" smtClean="0"/>
              <a:t> la </a:t>
            </a:r>
            <a:r>
              <a:rPr lang="en-US" dirty="0" err="1" smtClean="0"/>
              <a:t>licen</a:t>
            </a:r>
            <a:r>
              <a:rPr lang="ro-RO" dirty="0" err="1" smtClean="0"/>
              <a:t>ță</a:t>
            </a:r>
            <a:r>
              <a:rPr lang="en-US" dirty="0" smtClean="0"/>
              <a:t>/master</a:t>
            </a:r>
          </a:p>
          <a:p>
            <a:r>
              <a:rPr lang="en-US" dirty="0" err="1" smtClean="0"/>
              <a:t>Stabilirea</a:t>
            </a:r>
            <a:r>
              <a:rPr lang="en-US" dirty="0" smtClean="0"/>
              <a:t> </a:t>
            </a:r>
            <a:r>
              <a:rPr lang="en-US" dirty="0" err="1" smtClean="0"/>
              <a:t>cifrei</a:t>
            </a:r>
            <a:r>
              <a:rPr lang="en-US" dirty="0" smtClean="0"/>
              <a:t> de </a:t>
            </a:r>
            <a:r>
              <a:rPr lang="ro-RO" dirty="0" smtClean="0"/>
              <a:t>ș</a:t>
            </a:r>
            <a:r>
              <a:rPr lang="en-US" dirty="0" err="1" smtClean="0"/>
              <a:t>colarizare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universit</a:t>
            </a:r>
            <a:r>
              <a:rPr lang="ro-RO" dirty="0" err="1" smtClean="0"/>
              <a:t>ăț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o-RO" dirty="0" smtClean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domenii</a:t>
            </a:r>
            <a:r>
              <a:rPr lang="en-US" dirty="0" smtClean="0"/>
              <a:t> </a:t>
            </a:r>
            <a:r>
              <a:rPr lang="en-US" dirty="0" err="1" smtClean="0"/>
              <a:t>fundamentale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94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944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Proiect</a:t>
            </a:r>
            <a:r>
              <a:rPr lang="en-US" b="1" dirty="0" smtClean="0"/>
              <a:t>  </a:t>
            </a:r>
            <a:r>
              <a:rPr lang="en-US" b="1" dirty="0" err="1" smtClean="0"/>
              <a:t>sistemic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0472"/>
            <a:ext cx="8708136" cy="5014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 smtClean="0"/>
              <a:t>Va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modifica</a:t>
            </a:r>
            <a:r>
              <a:rPr lang="en-US" sz="2000" b="1" dirty="0" smtClean="0"/>
              <a:t>:</a:t>
            </a:r>
          </a:p>
          <a:p>
            <a:r>
              <a:rPr lang="en-US" sz="2000" dirty="0" err="1" smtClean="0"/>
              <a:t>Denumirea</a:t>
            </a:r>
            <a:r>
              <a:rPr lang="en-US" sz="2000" dirty="0" smtClean="0"/>
              <a:t> </a:t>
            </a:r>
            <a:r>
              <a:rPr lang="ro-RO" sz="2000" dirty="0" smtClean="0"/>
              <a:t>ș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num</a:t>
            </a:r>
            <a:r>
              <a:rPr lang="ro-RO" sz="2000" dirty="0" smtClean="0"/>
              <a:t>ă</a:t>
            </a:r>
            <a:r>
              <a:rPr lang="en-US" sz="2000" dirty="0" err="1" smtClean="0"/>
              <a:t>rul</a:t>
            </a:r>
            <a:r>
              <a:rPr lang="en-US" sz="2000" dirty="0" smtClean="0"/>
              <a:t> </a:t>
            </a:r>
            <a:r>
              <a:rPr lang="en-US" sz="2000" dirty="0" err="1" smtClean="0"/>
              <a:t>domeniilor</a:t>
            </a:r>
            <a:r>
              <a:rPr lang="en-US" sz="2000" dirty="0" smtClean="0"/>
              <a:t>:</a:t>
            </a:r>
            <a:r>
              <a:rPr lang="ro-RO" sz="2000" dirty="0" smtClean="0"/>
              <a:t> </a:t>
            </a:r>
            <a:r>
              <a:rPr lang="en-US" sz="2000" dirty="0" err="1" smtClean="0"/>
              <a:t>fundamentale</a:t>
            </a:r>
            <a:r>
              <a:rPr lang="en-US" sz="2000" dirty="0" smtClean="0"/>
              <a:t>;</a:t>
            </a:r>
            <a:r>
              <a:rPr lang="ro-RO" sz="2000" dirty="0" smtClean="0"/>
              <a:t> </a:t>
            </a:r>
            <a:r>
              <a:rPr lang="en-US" sz="2000" dirty="0" err="1" smtClean="0"/>
              <a:t>ramuri</a:t>
            </a:r>
            <a:r>
              <a:rPr lang="en-US" sz="2000" dirty="0" smtClean="0"/>
              <a:t> de </a:t>
            </a:r>
            <a:r>
              <a:rPr lang="ro-RO" sz="2000" dirty="0" smtClean="0"/>
              <a:t>ș</a:t>
            </a:r>
            <a:r>
              <a:rPr lang="en-US" sz="2000" dirty="0" err="1" smtClean="0"/>
              <a:t>tiin</a:t>
            </a:r>
            <a:r>
              <a:rPr lang="ro-RO" sz="2000" dirty="0" err="1" smtClean="0"/>
              <a:t>ță</a:t>
            </a:r>
            <a:r>
              <a:rPr lang="en-US" sz="2000" dirty="0" smtClean="0"/>
              <a:t>;</a:t>
            </a:r>
            <a:r>
              <a:rPr lang="ro-RO" sz="2000" dirty="0" smtClean="0"/>
              <a:t> </a:t>
            </a:r>
            <a:r>
              <a:rPr lang="en-US" sz="2000" dirty="0" err="1" smtClean="0"/>
              <a:t>licen</a:t>
            </a:r>
            <a:r>
              <a:rPr lang="ro-RO" sz="2000" dirty="0" err="1" smtClean="0"/>
              <a:t>ță</a:t>
            </a:r>
            <a:r>
              <a:rPr lang="en-US" sz="2000" dirty="0" smtClean="0"/>
              <a:t> </a:t>
            </a:r>
            <a:r>
              <a:rPr lang="ro-RO" sz="2000" dirty="0" smtClean="0"/>
              <a:t>ș</a:t>
            </a:r>
            <a:r>
              <a:rPr lang="en-US" sz="2000" dirty="0" err="1" smtClean="0"/>
              <a:t>i</a:t>
            </a:r>
            <a:r>
              <a:rPr lang="en-US" sz="2000" dirty="0" smtClean="0"/>
              <a:t> master </a:t>
            </a:r>
            <a:r>
              <a:rPr lang="en-US" sz="2000" dirty="0" err="1" smtClean="0"/>
              <a:t>prin</a:t>
            </a:r>
            <a:r>
              <a:rPr lang="en-US" sz="2000" dirty="0" smtClean="0"/>
              <a:t> </a:t>
            </a:r>
            <a:r>
              <a:rPr lang="en-US" sz="2000" dirty="0" err="1" smtClean="0"/>
              <a:t>denumiri</a:t>
            </a:r>
            <a:r>
              <a:rPr lang="en-US" sz="2000" dirty="0" smtClean="0"/>
              <a:t> standard </a:t>
            </a:r>
            <a:r>
              <a:rPr lang="en-US" sz="2000" dirty="0" err="1" smtClean="0"/>
              <a:t>recunoscute</a:t>
            </a:r>
            <a:r>
              <a:rPr lang="en-US" sz="2000" dirty="0" smtClean="0"/>
              <a:t> </a:t>
            </a:r>
            <a:r>
              <a:rPr lang="en-US" sz="2000" dirty="0" err="1" smtClean="0"/>
              <a:t>interna</a:t>
            </a:r>
            <a:r>
              <a:rPr lang="ro-RO" sz="2000" dirty="0" smtClean="0"/>
              <a:t>ț</a:t>
            </a:r>
            <a:r>
              <a:rPr lang="en-US" sz="2000" dirty="0" err="1" smtClean="0"/>
              <a:t>ional</a:t>
            </a:r>
            <a:endParaRPr lang="en-US" sz="2000" dirty="0" smtClean="0"/>
          </a:p>
          <a:p>
            <a:r>
              <a:rPr lang="en-US" sz="2000" dirty="0" err="1" smtClean="0"/>
              <a:t>Denumirea</a:t>
            </a:r>
            <a:r>
              <a:rPr lang="en-US" sz="2000" dirty="0" smtClean="0"/>
              <a:t> </a:t>
            </a:r>
            <a:r>
              <a:rPr lang="en-US" sz="2000" dirty="0" err="1" smtClean="0"/>
              <a:t>comis</a:t>
            </a:r>
            <a:r>
              <a:rPr lang="ro-RO" sz="2000" dirty="0" smtClean="0"/>
              <a:t>i</a:t>
            </a:r>
            <a:r>
              <a:rPr lang="en-US" sz="2000" dirty="0" err="1" smtClean="0"/>
              <a:t>ilor</a:t>
            </a:r>
            <a:r>
              <a:rPr lang="en-US" sz="2000" dirty="0" smtClean="0"/>
              <a:t> ARACIS</a:t>
            </a:r>
          </a:p>
          <a:p>
            <a:r>
              <a:rPr lang="en-US" sz="2000" dirty="0" err="1" smtClean="0"/>
              <a:t>Denumirea</a:t>
            </a:r>
            <a:r>
              <a:rPr lang="en-US" sz="2000" dirty="0" smtClean="0"/>
              <a:t> </a:t>
            </a:r>
            <a:r>
              <a:rPr lang="en-US" sz="2000" dirty="0" err="1" smtClean="0"/>
              <a:t>altor</a:t>
            </a:r>
            <a:r>
              <a:rPr lang="en-US" sz="2000" dirty="0" smtClean="0"/>
              <a:t> </a:t>
            </a:r>
            <a:r>
              <a:rPr lang="en-US" sz="2000" dirty="0" err="1" smtClean="0"/>
              <a:t>comisii</a:t>
            </a:r>
            <a:r>
              <a:rPr lang="en-US" sz="2000" dirty="0" smtClean="0"/>
              <a:t> ale </a:t>
            </a:r>
            <a:r>
              <a:rPr lang="en-US" sz="2000" dirty="0" err="1" smtClean="0"/>
              <a:t>ministerului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Denumirea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Standardelor</a:t>
            </a:r>
            <a:r>
              <a:rPr lang="en-US" sz="2000" dirty="0" smtClean="0"/>
              <a:t> ARACIS</a:t>
            </a:r>
          </a:p>
          <a:p>
            <a:r>
              <a:rPr lang="en-US" sz="2000" dirty="0" err="1"/>
              <a:t>S</a:t>
            </a:r>
            <a:r>
              <a:rPr lang="en-US" sz="2000" dirty="0" err="1" smtClean="0"/>
              <a:t>istemul</a:t>
            </a:r>
            <a:r>
              <a:rPr lang="en-US" sz="2000" dirty="0" smtClean="0"/>
              <a:t> de </a:t>
            </a:r>
            <a:r>
              <a:rPr lang="en-US" sz="2000" dirty="0" err="1" smtClean="0"/>
              <a:t>raportare</a:t>
            </a:r>
            <a:r>
              <a:rPr lang="en-US" sz="2000" dirty="0" smtClean="0"/>
              <a:t> statistic,</a:t>
            </a:r>
            <a:r>
              <a:rPr lang="ro-RO" sz="2000" dirty="0" smtClean="0"/>
              <a:t> </a:t>
            </a:r>
            <a:r>
              <a:rPr lang="en-US" sz="2000" dirty="0" smtClean="0"/>
              <a:t>RMU </a:t>
            </a:r>
            <a:r>
              <a:rPr lang="ro-RO" sz="2000" dirty="0" smtClean="0"/>
              <a:t>ș</a:t>
            </a:r>
            <a:r>
              <a:rPr lang="en-US" sz="2000" dirty="0" err="1" smtClean="0"/>
              <a:t>i</a:t>
            </a:r>
            <a:r>
              <a:rPr lang="en-US" sz="2000" dirty="0" smtClean="0"/>
              <a:t> ANS,</a:t>
            </a:r>
            <a:r>
              <a:rPr lang="ro-RO" sz="2000" dirty="0" smtClean="0"/>
              <a:t> </a:t>
            </a:r>
            <a:r>
              <a:rPr lang="en-US" sz="2000" dirty="0" err="1" smtClean="0"/>
              <a:t>adaptate</a:t>
            </a:r>
            <a:r>
              <a:rPr lang="en-US" sz="2000" dirty="0" smtClean="0"/>
              <a:t> </a:t>
            </a:r>
            <a:r>
              <a:rPr lang="en-US" sz="2000" dirty="0" err="1" smtClean="0"/>
              <a:t>interna</a:t>
            </a:r>
            <a:r>
              <a:rPr lang="ro-RO" sz="2000" dirty="0" smtClean="0"/>
              <a:t>ț</a:t>
            </a:r>
            <a:r>
              <a:rPr lang="en-US" sz="2000" dirty="0" err="1" smtClean="0"/>
              <a:t>ional</a:t>
            </a:r>
            <a:endParaRPr lang="ro-RO" sz="2000" dirty="0"/>
          </a:p>
          <a:p>
            <a:endParaRPr lang="ro-RO" sz="2000" dirty="0" smtClean="0"/>
          </a:p>
          <a:p>
            <a:pPr marL="0" indent="0">
              <a:buNone/>
            </a:pPr>
            <a:r>
              <a:rPr lang="en-US" sz="2000" b="1" dirty="0" smtClean="0"/>
              <a:t>Nu </a:t>
            </a:r>
            <a:r>
              <a:rPr lang="en-US" sz="2000" b="1" dirty="0" err="1" smtClean="0"/>
              <a:t>va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modifica</a:t>
            </a:r>
            <a:r>
              <a:rPr lang="en-US" sz="2000" b="1" dirty="0" smtClean="0"/>
              <a:t>:</a:t>
            </a:r>
          </a:p>
          <a:p>
            <a:r>
              <a:rPr lang="en-US" sz="2000" dirty="0" err="1" smtClean="0"/>
              <a:t>Denumiri</a:t>
            </a:r>
            <a:r>
              <a:rPr lang="en-US" sz="2000" dirty="0" smtClean="0"/>
              <a:t> de </a:t>
            </a:r>
            <a:r>
              <a:rPr lang="en-US" sz="2000" dirty="0" err="1" smtClean="0"/>
              <a:t>programe</a:t>
            </a:r>
            <a:r>
              <a:rPr lang="en-US" sz="2000" dirty="0" smtClean="0"/>
              <a:t> de </a:t>
            </a:r>
            <a:r>
              <a:rPr lang="en-US" sz="2000" dirty="0" err="1" smtClean="0"/>
              <a:t>licen</a:t>
            </a:r>
            <a:r>
              <a:rPr lang="ro-RO" sz="2000" dirty="0" err="1" smtClean="0"/>
              <a:t>ță</a:t>
            </a:r>
            <a:r>
              <a:rPr lang="ro-RO" sz="2000" dirty="0" smtClean="0"/>
              <a:t> ș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masterat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Num</a:t>
            </a:r>
            <a:r>
              <a:rPr lang="ro-RO" sz="2000" dirty="0" smtClean="0"/>
              <a:t>ă</a:t>
            </a:r>
            <a:r>
              <a:rPr lang="en-US" sz="2000" dirty="0" err="1" smtClean="0"/>
              <a:t>rul</a:t>
            </a:r>
            <a:r>
              <a:rPr lang="en-US" sz="2000" dirty="0" smtClean="0"/>
              <a:t> de </a:t>
            </a:r>
            <a:r>
              <a:rPr lang="en-US" sz="2000" dirty="0" err="1" smtClean="0"/>
              <a:t>specializ</a:t>
            </a:r>
            <a:r>
              <a:rPr lang="ro-RO" sz="2000" dirty="0" smtClean="0"/>
              <a:t>ă</a:t>
            </a:r>
            <a:r>
              <a:rPr lang="en-US" sz="2000" dirty="0" err="1" smtClean="0"/>
              <a:t>ri</a:t>
            </a:r>
            <a:r>
              <a:rPr lang="en-US" sz="2000" dirty="0" smtClean="0"/>
              <a:t> </a:t>
            </a:r>
            <a:r>
              <a:rPr lang="ro-RO" sz="2000" dirty="0" smtClean="0"/>
              <a:t>ș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denumirea</a:t>
            </a:r>
            <a:r>
              <a:rPr lang="en-US" sz="2000" dirty="0" smtClean="0"/>
              <a:t> </a:t>
            </a:r>
            <a:r>
              <a:rPr lang="en-US" sz="2000" dirty="0" err="1" smtClean="0"/>
              <a:t>lor</a:t>
            </a:r>
            <a:endParaRPr lang="en-US" sz="20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37218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2" y="1390323"/>
            <a:ext cx="8543544" cy="4699581"/>
          </a:xfrm>
        </p:spPr>
        <p:txBody>
          <a:bodyPr>
            <a:normAutofit/>
          </a:bodyPr>
          <a:lstStyle/>
          <a:p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ro-RO" dirty="0" smtClean="0"/>
              <a:t>ț</a:t>
            </a:r>
            <a:r>
              <a:rPr lang="en-US" dirty="0" err="1" smtClean="0"/>
              <a:t>ine</a:t>
            </a:r>
            <a:r>
              <a:rPr lang="en-US" dirty="0" smtClean="0"/>
              <a:t> </a:t>
            </a:r>
            <a:r>
              <a:rPr lang="en-US" dirty="0" err="1" smtClean="0"/>
              <a:t>recuno</a:t>
            </a:r>
            <a:r>
              <a:rPr lang="ro-RO" dirty="0" smtClean="0"/>
              <a:t>aș</a:t>
            </a:r>
            <a:r>
              <a:rPr lang="en-US" dirty="0" err="1" smtClean="0"/>
              <a:t>terea</a:t>
            </a:r>
            <a:r>
              <a:rPr lang="en-US" dirty="0" smtClean="0"/>
              <a:t> </a:t>
            </a:r>
            <a:r>
              <a:rPr lang="en-US" dirty="0" err="1" smtClean="0"/>
              <a:t>actelor</a:t>
            </a:r>
            <a:r>
              <a:rPr lang="en-US" dirty="0" smtClean="0"/>
              <a:t> de </a:t>
            </a:r>
            <a:r>
              <a:rPr lang="en-US" dirty="0" err="1" smtClean="0"/>
              <a:t>studii</a:t>
            </a:r>
            <a:r>
              <a:rPr lang="en-US" dirty="0" smtClean="0"/>
              <a:t> </a:t>
            </a:r>
            <a:r>
              <a:rPr lang="ro-RO" dirty="0" smtClean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mobilitatea</a:t>
            </a:r>
            <a:r>
              <a:rPr lang="en-US" dirty="0" smtClean="0"/>
              <a:t> </a:t>
            </a:r>
            <a:r>
              <a:rPr lang="en-US" dirty="0" err="1" smtClean="0"/>
              <a:t>studen</a:t>
            </a:r>
            <a:r>
              <a:rPr lang="ro-RO" dirty="0" smtClean="0"/>
              <a:t>ț</a:t>
            </a:r>
            <a:r>
              <a:rPr lang="en-US" dirty="0" err="1" smtClean="0"/>
              <a:t>ilor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facilita</a:t>
            </a:r>
            <a:r>
              <a:rPr lang="en-US" dirty="0" smtClean="0"/>
              <a:t> </a:t>
            </a:r>
            <a:r>
              <a:rPr lang="ro-RO" dirty="0" smtClean="0"/>
              <a:t>î</a:t>
            </a:r>
            <a:r>
              <a:rPr lang="en-US" dirty="0" err="1" smtClean="0"/>
              <a:t>nscrierea</a:t>
            </a:r>
            <a:r>
              <a:rPr lang="en-US" dirty="0" smtClean="0"/>
              <a:t> </a:t>
            </a:r>
            <a:r>
              <a:rPr lang="ro-RO" dirty="0" smtClean="0"/>
              <a:t>î</a:t>
            </a:r>
            <a:r>
              <a:rPr lang="en-US" dirty="0" smtClean="0"/>
              <a:t>n RNCIS </a:t>
            </a:r>
          </a:p>
          <a:p>
            <a:r>
              <a:rPr lang="en-US" dirty="0" err="1" smtClean="0"/>
              <a:t>Va</a:t>
            </a:r>
            <a:r>
              <a:rPr lang="en-US" dirty="0" smtClean="0"/>
              <a:t> da un </a:t>
            </a:r>
            <a:r>
              <a:rPr lang="en-US" dirty="0" err="1" smtClean="0"/>
              <a:t>sens</a:t>
            </a:r>
            <a:r>
              <a:rPr lang="en-US" dirty="0" smtClean="0"/>
              <a:t> no</a:t>
            </a:r>
            <a:r>
              <a:rPr lang="ro-RO" dirty="0" smtClean="0"/>
              <a:t>ț</a:t>
            </a:r>
            <a:r>
              <a:rPr lang="en-US" dirty="0" err="1" smtClean="0"/>
              <a:t>iun</a:t>
            </a:r>
            <a:r>
              <a:rPr lang="ro-RO" dirty="0" smtClean="0"/>
              <a:t>i</a:t>
            </a:r>
            <a:r>
              <a:rPr lang="en-US" dirty="0" err="1" smtClean="0"/>
              <a:t>i</a:t>
            </a:r>
            <a:r>
              <a:rPr lang="en-US" dirty="0" smtClean="0"/>
              <a:t> de </a:t>
            </a:r>
            <a:r>
              <a:rPr lang="en-US" dirty="0" err="1" smtClean="0"/>
              <a:t>angajabilitate</a:t>
            </a:r>
            <a:r>
              <a:rPr lang="en-US" dirty="0" smtClean="0"/>
              <a:t> ca factor de </a:t>
            </a:r>
            <a:r>
              <a:rPr lang="en-US" dirty="0" err="1" smtClean="0"/>
              <a:t>evaluare</a:t>
            </a:r>
            <a:r>
              <a:rPr lang="en-US" dirty="0" smtClean="0"/>
              <a:t> </a:t>
            </a:r>
            <a:r>
              <a:rPr lang="en-US" dirty="0" err="1" smtClean="0"/>
              <a:t>educa</a:t>
            </a:r>
            <a:r>
              <a:rPr lang="ro-RO" dirty="0" smtClean="0"/>
              <a:t>ț</a:t>
            </a:r>
            <a:r>
              <a:rPr lang="en-US" dirty="0" err="1" smtClean="0"/>
              <a:t>ional</a:t>
            </a:r>
            <a:r>
              <a:rPr lang="ro-RO" dirty="0" smtClean="0"/>
              <a:t>ă</a:t>
            </a:r>
            <a:endParaRPr lang="en-US" dirty="0" smtClean="0"/>
          </a:p>
          <a:p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crea</a:t>
            </a:r>
            <a:r>
              <a:rPr lang="en-US" dirty="0" smtClean="0"/>
              <a:t> </a:t>
            </a:r>
            <a:r>
              <a:rPr lang="en-US" dirty="0" err="1" smtClean="0"/>
              <a:t>speciali</a:t>
            </a:r>
            <a:r>
              <a:rPr lang="ro-RO" dirty="0" smtClean="0"/>
              <a:t>ș</a:t>
            </a:r>
            <a:r>
              <a:rPr lang="en-US" dirty="0" err="1" smtClean="0"/>
              <a:t>ti</a:t>
            </a:r>
            <a:r>
              <a:rPr lang="en-US" dirty="0" smtClean="0"/>
              <a:t>  la 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universitate</a:t>
            </a:r>
            <a:r>
              <a:rPr lang="en-US" dirty="0" smtClean="0"/>
              <a:t> </a:t>
            </a:r>
            <a:r>
              <a:rPr lang="ro-RO" dirty="0" smtClean="0"/>
              <a:t>î</a:t>
            </a:r>
            <a:r>
              <a:rPr lang="en-US" dirty="0" smtClean="0"/>
              <a:t>n </a:t>
            </a:r>
            <a:r>
              <a:rPr lang="en-US" dirty="0" err="1" smtClean="0"/>
              <a:t>calific</a:t>
            </a:r>
            <a:r>
              <a:rPr lang="ro-RO" dirty="0" smtClean="0"/>
              <a:t>ă</a:t>
            </a:r>
            <a:r>
              <a:rPr lang="en-US" dirty="0" err="1" smtClean="0"/>
              <a:t>ri</a:t>
            </a:r>
            <a:r>
              <a:rPr lang="en-US" dirty="0" smtClean="0"/>
              <a:t> </a:t>
            </a:r>
            <a:r>
              <a:rPr lang="ro-RO" dirty="0" smtClean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curricul</a:t>
            </a:r>
            <a:r>
              <a:rPr lang="ro-RO" dirty="0" smtClean="0"/>
              <a:t>ă</a:t>
            </a:r>
            <a:endParaRPr lang="en-US" dirty="0" smtClean="0"/>
          </a:p>
          <a:p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sprijini</a:t>
            </a:r>
            <a:r>
              <a:rPr lang="en-US" dirty="0" smtClean="0"/>
              <a:t> </a:t>
            </a:r>
            <a:r>
              <a:rPr lang="en-US" dirty="0" err="1" smtClean="0"/>
              <a:t>formarea</a:t>
            </a:r>
            <a:r>
              <a:rPr lang="en-US" dirty="0" smtClean="0"/>
              <a:t> </a:t>
            </a:r>
            <a:r>
              <a:rPr lang="en-US" dirty="0" err="1" smtClean="0"/>
              <a:t>continu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universitar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ro-RO" dirty="0" smtClean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formatori</a:t>
            </a:r>
            <a:r>
              <a:rPr lang="en-US" dirty="0" smtClean="0"/>
              <a:t> </a:t>
            </a:r>
            <a:r>
              <a:rPr lang="en-US" dirty="0" err="1" smtClean="0"/>
              <a:t>individuali</a:t>
            </a:r>
            <a:endParaRPr lang="en-US" dirty="0" smtClean="0"/>
          </a:p>
          <a:p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sprijini</a:t>
            </a:r>
            <a:r>
              <a:rPr lang="en-US" dirty="0" smtClean="0"/>
              <a:t> ARACIS </a:t>
            </a:r>
            <a:r>
              <a:rPr lang="ro-RO" dirty="0" smtClean="0"/>
              <a:t>î</a:t>
            </a:r>
            <a:r>
              <a:rPr lang="en-US" dirty="0" smtClean="0"/>
              <a:t>n </a:t>
            </a:r>
            <a:r>
              <a:rPr lang="en-US" dirty="0" err="1" smtClean="0"/>
              <a:t>asigurarea</a:t>
            </a:r>
            <a:r>
              <a:rPr lang="en-US" dirty="0" smtClean="0"/>
              <a:t> </a:t>
            </a:r>
            <a:r>
              <a:rPr lang="en-US" dirty="0" err="1" smtClean="0"/>
              <a:t>calit</a:t>
            </a:r>
            <a:r>
              <a:rPr lang="ro-RO" dirty="0" err="1" smtClean="0"/>
              <a:t>ăți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contribui</a:t>
            </a:r>
            <a:r>
              <a:rPr lang="en-US" dirty="0" smtClean="0"/>
              <a:t> la </a:t>
            </a:r>
            <a:r>
              <a:rPr lang="en-US" dirty="0" err="1" smtClean="0"/>
              <a:t>integrarea</a:t>
            </a:r>
            <a:r>
              <a:rPr lang="en-US" dirty="0" smtClean="0"/>
              <a:t> </a:t>
            </a:r>
            <a:r>
              <a:rPr lang="en-US" dirty="0" err="1" smtClean="0"/>
              <a:t>european</a:t>
            </a:r>
            <a:r>
              <a:rPr lang="ro-RO" dirty="0" smtClean="0"/>
              <a:t>ă</a:t>
            </a:r>
            <a:r>
              <a:rPr lang="en-US" dirty="0" smtClean="0"/>
              <a:t> a </a:t>
            </a:r>
            <a:r>
              <a:rPr lang="ro-RO" dirty="0" smtClean="0"/>
              <a:t>î</a:t>
            </a:r>
            <a:r>
              <a:rPr lang="en-US" dirty="0" err="1" smtClean="0"/>
              <a:t>nv</a:t>
            </a:r>
            <a:r>
              <a:rPr lang="ro-RO" dirty="0" err="1" smtClean="0"/>
              <a:t>ăță</a:t>
            </a:r>
            <a:r>
              <a:rPr lang="en-US" dirty="0" smtClean="0"/>
              <a:t>m</a:t>
            </a:r>
            <a:r>
              <a:rPr lang="ro-RO" dirty="0" smtClean="0"/>
              <a:t>â</a:t>
            </a:r>
            <a:r>
              <a:rPr lang="en-US" dirty="0" err="1" smtClean="0"/>
              <a:t>ntului</a:t>
            </a:r>
            <a:r>
              <a:rPr lang="en-US" dirty="0" smtClean="0"/>
              <a:t> superior</a:t>
            </a:r>
          </a:p>
          <a:p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sprijini</a:t>
            </a:r>
            <a:r>
              <a:rPr lang="en-US" dirty="0" smtClean="0"/>
              <a:t> </a:t>
            </a:r>
            <a:r>
              <a:rPr lang="en-US" dirty="0" err="1" smtClean="0"/>
              <a:t>raportarea</a:t>
            </a:r>
            <a:r>
              <a:rPr lang="en-US" dirty="0" smtClean="0"/>
              <a:t> la Eurostat </a:t>
            </a:r>
            <a:r>
              <a:rPr lang="ro-RO" dirty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recuno</a:t>
            </a:r>
            <a:r>
              <a:rPr lang="ro-RO" dirty="0" smtClean="0"/>
              <a:t>aș</a:t>
            </a:r>
            <a:r>
              <a:rPr lang="en-US" dirty="0" err="1" smtClean="0"/>
              <a:t>terea</a:t>
            </a:r>
            <a:r>
              <a:rPr lang="en-US" dirty="0" smtClean="0"/>
              <a:t> </a:t>
            </a:r>
            <a:r>
              <a:rPr lang="en-US" dirty="0" err="1" smtClean="0"/>
              <a:t>datelor</a:t>
            </a:r>
            <a:r>
              <a:rPr lang="en-US" dirty="0" smtClean="0"/>
              <a:t> </a:t>
            </a:r>
            <a:r>
              <a:rPr lang="ro-RO" dirty="0" smtClean="0"/>
              <a:t>din î</a:t>
            </a:r>
            <a:r>
              <a:rPr lang="en-US" dirty="0" err="1" smtClean="0"/>
              <a:t>nv</a:t>
            </a:r>
            <a:r>
              <a:rPr lang="en-US" dirty="0" smtClean="0"/>
              <a:t>.</a:t>
            </a:r>
            <a:r>
              <a:rPr lang="ro-RO" dirty="0" smtClean="0"/>
              <a:t> </a:t>
            </a:r>
            <a:r>
              <a:rPr lang="en-US" dirty="0" smtClean="0"/>
              <a:t>superior</a:t>
            </a:r>
          </a:p>
          <a:p>
            <a:r>
              <a:rPr lang="en-US" dirty="0" err="1" smtClean="0"/>
              <a:t>Va</a:t>
            </a:r>
            <a:r>
              <a:rPr lang="en-US" dirty="0" smtClean="0"/>
              <a:t> r</a:t>
            </a:r>
            <a:r>
              <a:rPr lang="ro-RO" dirty="0" smtClean="0"/>
              <a:t>ă</a:t>
            </a:r>
            <a:r>
              <a:rPr lang="en-US" dirty="0" err="1" smtClean="0"/>
              <a:t>spunde</a:t>
            </a:r>
            <a:r>
              <a:rPr lang="en-US" dirty="0" smtClean="0"/>
              <a:t> </a:t>
            </a:r>
            <a:r>
              <a:rPr lang="en-US" dirty="0" err="1" smtClean="0"/>
              <a:t>observa</a:t>
            </a:r>
            <a:r>
              <a:rPr lang="ro-RO" dirty="0" smtClean="0"/>
              <a:t>ț</a:t>
            </a:r>
            <a:r>
              <a:rPr lang="en-US" dirty="0" err="1" smtClean="0"/>
              <a:t>iilor</a:t>
            </a:r>
            <a:r>
              <a:rPr lang="en-US" dirty="0" smtClean="0"/>
              <a:t> </a:t>
            </a:r>
            <a:r>
              <a:rPr lang="en-US" dirty="0" err="1" smtClean="0"/>
              <a:t>Comisiei</a:t>
            </a:r>
            <a:r>
              <a:rPr lang="en-US" dirty="0" smtClean="0"/>
              <a:t> </a:t>
            </a:r>
            <a:r>
              <a:rPr lang="en-US" dirty="0" err="1" smtClean="0"/>
              <a:t>Europene</a:t>
            </a:r>
            <a:r>
              <a:rPr lang="en-US" dirty="0" smtClean="0"/>
              <a:t> din </a:t>
            </a:r>
            <a:r>
              <a:rPr lang="en-US" dirty="0" err="1" smtClean="0"/>
              <a:t>ultim</a:t>
            </a:r>
            <a:r>
              <a:rPr lang="ro-RO" dirty="0" smtClean="0"/>
              <a:t>i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ani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Va</a:t>
            </a:r>
            <a:r>
              <a:rPr lang="en-US" dirty="0" smtClean="0"/>
              <a:t> da un </a:t>
            </a:r>
            <a:r>
              <a:rPr lang="en-US" dirty="0" err="1" smtClean="0"/>
              <a:t>sens</a:t>
            </a:r>
            <a:r>
              <a:rPr lang="en-US" dirty="0" smtClean="0"/>
              <a:t> </a:t>
            </a:r>
            <a:r>
              <a:rPr lang="en-US" dirty="0" err="1" smtClean="0"/>
              <a:t>programelor</a:t>
            </a:r>
            <a:r>
              <a:rPr lang="en-US" dirty="0" smtClean="0"/>
              <a:t> de </a:t>
            </a:r>
            <a:r>
              <a:rPr lang="en-US" dirty="0" err="1" smtClean="0"/>
              <a:t>masterat</a:t>
            </a:r>
            <a:r>
              <a:rPr lang="en-US" dirty="0" smtClean="0"/>
              <a:t> </a:t>
            </a:r>
            <a:r>
              <a:rPr lang="ro-RO" dirty="0" smtClean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le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defini</a:t>
            </a:r>
            <a:endParaRPr lang="en-US" dirty="0" smtClean="0"/>
          </a:p>
          <a:p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corela</a:t>
            </a:r>
            <a:r>
              <a:rPr lang="en-US" dirty="0" smtClean="0"/>
              <a:t> </a:t>
            </a:r>
            <a:r>
              <a:rPr lang="en-US" dirty="0" err="1" smtClean="0"/>
              <a:t>cerin</a:t>
            </a:r>
            <a:r>
              <a:rPr lang="ro-RO" dirty="0" smtClean="0"/>
              <a:t>ț</a:t>
            </a:r>
            <a:r>
              <a:rPr lang="en-US" dirty="0" err="1" smtClean="0"/>
              <a:t>ele</a:t>
            </a:r>
            <a:r>
              <a:rPr lang="en-US" dirty="0" smtClean="0"/>
              <a:t> pie</a:t>
            </a:r>
            <a:r>
              <a:rPr lang="ro-RO" dirty="0" err="1" smtClean="0"/>
              <a:t>țe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muncii</a:t>
            </a:r>
            <a:r>
              <a:rPr lang="en-US" dirty="0" smtClean="0"/>
              <a:t> cu </a:t>
            </a:r>
            <a:r>
              <a:rPr lang="en-US" dirty="0" err="1" smtClean="0"/>
              <a:t>oferta</a:t>
            </a:r>
            <a:r>
              <a:rPr lang="en-US" dirty="0" smtClean="0"/>
              <a:t> </a:t>
            </a:r>
            <a:r>
              <a:rPr lang="en-US" dirty="0" err="1" smtClean="0"/>
              <a:t>educa</a:t>
            </a:r>
            <a:r>
              <a:rPr lang="ro-RO" dirty="0" smtClean="0"/>
              <a:t>ț</a:t>
            </a:r>
            <a:r>
              <a:rPr lang="en-US" dirty="0" err="1" smtClean="0"/>
              <a:t>ional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2752" y="383414"/>
            <a:ext cx="8388096" cy="618944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Proiect</a:t>
            </a:r>
            <a:r>
              <a:rPr lang="en-US" b="1" dirty="0" smtClean="0"/>
              <a:t>  </a:t>
            </a:r>
            <a:r>
              <a:rPr lang="en-US" b="1" dirty="0" err="1" smtClean="0"/>
              <a:t>sistemic</a:t>
            </a:r>
            <a:r>
              <a:rPr lang="ro-RO" b="1" dirty="0" smtClean="0"/>
              <a:t> (cont.)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4625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904" y="1619383"/>
            <a:ext cx="8580120" cy="44138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   </a:t>
            </a:r>
          </a:p>
          <a:p>
            <a:r>
              <a:rPr lang="en-US" dirty="0" smtClean="0"/>
              <a:t>S</a:t>
            </a:r>
            <a:r>
              <a:rPr lang="ro-RO" dirty="0" smtClean="0"/>
              <a:t>ă</a:t>
            </a:r>
            <a:r>
              <a:rPr lang="en-US" dirty="0" smtClean="0"/>
              <a:t> r</a:t>
            </a:r>
            <a:r>
              <a:rPr lang="ro-RO" dirty="0" smtClean="0"/>
              <a:t>ă</a:t>
            </a:r>
            <a:r>
              <a:rPr lang="en-US" dirty="0" err="1" smtClean="0"/>
              <a:t>spund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cerin</a:t>
            </a:r>
            <a:r>
              <a:rPr lang="ro-RO" dirty="0" smtClean="0"/>
              <a:t>ț</a:t>
            </a:r>
            <a:r>
              <a:rPr lang="en-US" dirty="0" err="1" smtClean="0"/>
              <a:t>elor</a:t>
            </a:r>
            <a:r>
              <a:rPr lang="en-US" dirty="0" smtClean="0"/>
              <a:t>  pie</a:t>
            </a:r>
            <a:r>
              <a:rPr lang="ro-RO" dirty="0" err="1" smtClean="0"/>
              <a:t>țe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ro-RO" dirty="0" smtClean="0"/>
              <a:t>ă</a:t>
            </a:r>
            <a:r>
              <a:rPr lang="en-US" dirty="0" smtClean="0"/>
              <a:t>cut </a:t>
            </a:r>
            <a:r>
              <a:rPr lang="en-US" dirty="0" err="1" smtClean="0"/>
              <a:t>pentru</a:t>
            </a:r>
            <a:r>
              <a:rPr lang="en-US" dirty="0" smtClean="0"/>
              <a:t> student </a:t>
            </a:r>
          </a:p>
          <a:p>
            <a:r>
              <a:rPr lang="en-US" dirty="0" err="1" smtClean="0"/>
              <a:t>Focusat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interesul</a:t>
            </a:r>
            <a:r>
              <a:rPr lang="en-US" dirty="0" smtClean="0"/>
              <a:t> </a:t>
            </a:r>
            <a:r>
              <a:rPr lang="en-US" dirty="0" err="1" smtClean="0"/>
              <a:t>studentului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calitate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Recunoscut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Certificat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Proiectul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funda</a:t>
            </a:r>
            <a:r>
              <a:rPr lang="ro-RO" dirty="0" smtClean="0"/>
              <a:t>ț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noului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 smtClean="0"/>
          </a:p>
          <a:p>
            <a:r>
              <a:rPr lang="en-US" dirty="0" err="1" smtClean="0"/>
              <a:t>Viitoarele</a:t>
            </a:r>
            <a:r>
              <a:rPr lang="en-US" dirty="0" smtClean="0"/>
              <a:t> </a:t>
            </a:r>
            <a:r>
              <a:rPr lang="en-US" dirty="0" err="1" smtClean="0"/>
              <a:t>noi</a:t>
            </a:r>
            <a:r>
              <a:rPr lang="en-US" dirty="0" smtClean="0"/>
              <a:t> </a:t>
            </a:r>
            <a:r>
              <a:rPr lang="en-US" dirty="0" err="1" smtClean="0"/>
              <a:t>programe</a:t>
            </a:r>
            <a:r>
              <a:rPr lang="en-US" dirty="0" smtClean="0"/>
              <a:t> de </a:t>
            </a:r>
            <a:r>
              <a:rPr lang="en-US" dirty="0" err="1" smtClean="0"/>
              <a:t>licen</a:t>
            </a:r>
            <a:r>
              <a:rPr lang="ro-RO" dirty="0" err="1" smtClean="0"/>
              <a:t>ță</a:t>
            </a:r>
            <a:r>
              <a:rPr lang="en-US" dirty="0" smtClean="0"/>
              <a:t> </a:t>
            </a:r>
            <a:r>
              <a:rPr lang="ro-RO" dirty="0" smtClean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masterat</a:t>
            </a:r>
            <a:r>
              <a:rPr lang="en-US" dirty="0" smtClean="0"/>
              <a:t>,</a:t>
            </a:r>
            <a:r>
              <a:rPr lang="ro-RO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fi </a:t>
            </a:r>
            <a:r>
              <a:rPr lang="en-US" dirty="0" err="1" smtClean="0"/>
              <a:t>structura</a:t>
            </a:r>
            <a:endParaRPr lang="en-US" dirty="0" smtClean="0"/>
          </a:p>
          <a:p>
            <a:r>
              <a:rPr lang="en-US" dirty="0" err="1" smtClean="0"/>
              <a:t>Noile</a:t>
            </a:r>
            <a:r>
              <a:rPr lang="en-US" dirty="0" smtClean="0"/>
              <a:t> </a:t>
            </a:r>
            <a:r>
              <a:rPr lang="en-US" dirty="0" err="1" smtClean="0"/>
              <a:t>curricule</a:t>
            </a:r>
            <a:r>
              <a:rPr lang="en-US" dirty="0" smtClean="0"/>
              <a:t> </a:t>
            </a:r>
            <a:r>
              <a:rPr lang="en-US" dirty="0" err="1" smtClean="0"/>
              <a:t>bazate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rezultatele</a:t>
            </a:r>
            <a:r>
              <a:rPr lang="en-US" dirty="0" smtClean="0"/>
              <a:t> </a:t>
            </a:r>
            <a:r>
              <a:rPr lang="ro-RO" dirty="0" smtClean="0"/>
              <a:t>î</a:t>
            </a:r>
            <a:r>
              <a:rPr lang="en-US" dirty="0" err="1" smtClean="0"/>
              <a:t>nv</a:t>
            </a:r>
            <a:r>
              <a:rPr lang="ro-RO" dirty="0" err="1" smtClean="0"/>
              <a:t>ăță</a:t>
            </a:r>
            <a:r>
              <a:rPr lang="en-US" dirty="0" smtClean="0"/>
              <a:t>r</a:t>
            </a:r>
            <a:r>
              <a:rPr lang="ro-RO" dirty="0" smtClean="0"/>
              <a:t>i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ro-RO" dirty="0" smtClean="0"/>
              <a:t>î</a:t>
            </a:r>
            <a:r>
              <a:rPr lang="en-US" dirty="0" err="1" smtClean="0"/>
              <a:t>nchide</a:t>
            </a:r>
            <a:r>
              <a:rPr lang="en-US" dirty="0" smtClean="0"/>
              <a:t> </a:t>
            </a:r>
            <a:r>
              <a:rPr lang="en-US" dirty="0" err="1" smtClean="0"/>
              <a:t>noul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 smtClean="0"/>
          </a:p>
          <a:p>
            <a:r>
              <a:rPr lang="en-US" dirty="0" err="1" smtClean="0"/>
              <a:t>Iar</a:t>
            </a:r>
            <a:r>
              <a:rPr lang="en-US" dirty="0" smtClean="0"/>
              <a:t> </a:t>
            </a:r>
            <a:r>
              <a:rPr lang="en-US" dirty="0" err="1" smtClean="0"/>
              <a:t>calitatea</a:t>
            </a:r>
            <a:r>
              <a:rPr lang="en-US" dirty="0" smtClean="0"/>
              <a:t> </a:t>
            </a:r>
            <a:r>
              <a:rPr lang="ro-RO" dirty="0" smtClean="0"/>
              <a:t>î</a:t>
            </a:r>
            <a:r>
              <a:rPr lang="en-US" dirty="0" smtClean="0"/>
              <a:t>l </a:t>
            </a:r>
            <a:r>
              <a:rPr lang="en-US" dirty="0" err="1" smtClean="0"/>
              <a:t>va</a:t>
            </a:r>
            <a:r>
              <a:rPr lang="en-US" dirty="0" smtClean="0"/>
              <a:t> face s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supravie</a:t>
            </a:r>
            <a:r>
              <a:rPr lang="ro-RO" dirty="0" smtClean="0"/>
              <a:t>ț</a:t>
            </a:r>
            <a:r>
              <a:rPr lang="en-US" dirty="0" err="1" smtClean="0"/>
              <a:t>uiasc</a:t>
            </a:r>
            <a:r>
              <a:rPr lang="ro-RO" dirty="0" smtClean="0"/>
              <a:t>ă</a:t>
            </a:r>
            <a:r>
              <a:rPr lang="en-US" dirty="0" smtClean="0"/>
              <a:t>/</a:t>
            </a:r>
            <a:r>
              <a:rPr lang="en-US" dirty="0" err="1" smtClean="0"/>
              <a:t>sustenabilitatea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ro-RO" dirty="0" smtClean="0"/>
              <a:t>ș</a:t>
            </a:r>
            <a:r>
              <a:rPr lang="en-US" dirty="0" smtClean="0"/>
              <a:t>a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ro-RO" dirty="0" smtClean="0"/>
              <a:t>ț</a:t>
            </a:r>
            <a:r>
              <a:rPr lang="en-US" dirty="0" smtClean="0"/>
              <a:t>inti </a:t>
            </a:r>
            <a:r>
              <a:rPr lang="en-US" dirty="0" err="1" smtClean="0"/>
              <a:t>uni</a:t>
            </a:r>
            <a:r>
              <a:rPr lang="ro-RO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dintre</a:t>
            </a:r>
            <a:r>
              <a:rPr lang="en-US" dirty="0" smtClean="0"/>
              <a:t> </a:t>
            </a:r>
            <a:r>
              <a:rPr lang="en-US" dirty="0" err="1" smtClean="0"/>
              <a:t>noi</a:t>
            </a:r>
            <a:r>
              <a:rPr lang="en-US" dirty="0" smtClean="0"/>
              <a:t> </a:t>
            </a:r>
            <a:r>
              <a:rPr lang="en-US" dirty="0" err="1" smtClean="0"/>
              <a:t>spre</a:t>
            </a:r>
            <a:r>
              <a:rPr lang="en-US" dirty="0" smtClean="0"/>
              <a:t> U20 </a:t>
            </a:r>
            <a:r>
              <a:rPr lang="ro-RO" dirty="0" smtClean="0"/>
              <a:t>î</a:t>
            </a:r>
            <a:r>
              <a:rPr lang="en-US" dirty="0" smtClean="0"/>
              <a:t>n 2024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497824" cy="1061338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Trebuie</a:t>
            </a:r>
            <a:r>
              <a:rPr lang="en-US" b="1" dirty="0"/>
              <a:t> </a:t>
            </a:r>
            <a:r>
              <a:rPr lang="en-US" b="1" dirty="0" smtClean="0"/>
              <a:t>cl</a:t>
            </a:r>
            <a:r>
              <a:rPr lang="ro-RO" b="1" dirty="0" smtClean="0"/>
              <a:t>ă</a:t>
            </a:r>
            <a:r>
              <a:rPr lang="en-US" b="1" dirty="0" err="1" smtClean="0"/>
              <a:t>dit</a:t>
            </a:r>
            <a:r>
              <a:rPr lang="en-US" b="1" dirty="0" smtClean="0"/>
              <a:t> </a:t>
            </a:r>
            <a:r>
              <a:rPr lang="en-US" b="1" dirty="0"/>
              <a:t>un </a:t>
            </a:r>
            <a:r>
              <a:rPr lang="en-US" b="1" dirty="0" err="1"/>
              <a:t>nou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ro-RO" b="1" dirty="0" smtClean="0"/>
              <a:t>m</a:t>
            </a:r>
            <a:r>
              <a:rPr lang="en-US" b="1" dirty="0" err="1" smtClean="0"/>
              <a:t>odern</a:t>
            </a:r>
            <a:r>
              <a:rPr lang="en-US" b="1" dirty="0" smtClean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smtClean="0"/>
              <a:t>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4043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0115"/>
            <a:ext cx="8610600" cy="340838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Ce </a:t>
            </a:r>
            <a:r>
              <a:rPr lang="en-US" dirty="0" err="1" smtClean="0"/>
              <a:t>facem</a:t>
            </a:r>
            <a:r>
              <a:rPr lang="en-US" dirty="0" smtClean="0"/>
              <a:t> cu </a:t>
            </a:r>
            <a:r>
              <a:rPr lang="en-US" dirty="0" err="1" smtClean="0"/>
              <a:t>pepiniera</a:t>
            </a:r>
            <a:r>
              <a:rPr lang="en-US" dirty="0" smtClean="0"/>
              <a:t> </a:t>
            </a:r>
            <a:r>
              <a:rPr lang="en-US" dirty="0" err="1" smtClean="0"/>
              <a:t>noastr</a:t>
            </a:r>
            <a:r>
              <a:rPr lang="ro-RO" dirty="0" smtClean="0"/>
              <a:t>ă</a:t>
            </a:r>
            <a:r>
              <a:rPr lang="en-US" dirty="0" smtClean="0"/>
              <a:t>?</a:t>
            </a:r>
          </a:p>
          <a:p>
            <a:pPr algn="ctr"/>
            <a:endParaRPr lang="en-US" dirty="0"/>
          </a:p>
          <a:p>
            <a:pPr algn="ctr"/>
            <a:r>
              <a:rPr lang="ro-RO" dirty="0"/>
              <a:t>Î</a:t>
            </a:r>
            <a:r>
              <a:rPr lang="en-US" dirty="0" err="1" smtClean="0"/>
              <a:t>nv</a:t>
            </a:r>
            <a:r>
              <a:rPr lang="ro-RO" dirty="0" err="1" smtClean="0"/>
              <a:t>ăță</a:t>
            </a:r>
            <a:r>
              <a:rPr lang="en-US" dirty="0" smtClean="0"/>
              <a:t>m</a:t>
            </a:r>
            <a:r>
              <a:rPr lang="ro-RO" dirty="0" smtClean="0"/>
              <a:t>â</a:t>
            </a:r>
            <a:r>
              <a:rPr lang="en-US" dirty="0" err="1" smtClean="0"/>
              <a:t>ntul</a:t>
            </a:r>
            <a:r>
              <a:rPr lang="en-US" dirty="0" smtClean="0"/>
              <a:t> </a:t>
            </a:r>
            <a:r>
              <a:rPr lang="en-US" dirty="0" err="1" smtClean="0"/>
              <a:t>Preuniversitar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Un alt </a:t>
            </a:r>
            <a:r>
              <a:rPr lang="en-US" dirty="0" err="1" smtClean="0"/>
              <a:t>proiect</a:t>
            </a:r>
            <a:r>
              <a:rPr lang="en-US" dirty="0" smtClean="0"/>
              <a:t>? </a:t>
            </a:r>
          </a:p>
          <a:p>
            <a:pPr marL="0" indent="0" algn="ctr">
              <a:buNone/>
            </a:pPr>
            <a:r>
              <a:rPr lang="en-US" dirty="0" smtClean="0"/>
              <a:t>Cine?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497824" cy="1061338"/>
          </a:xfrm>
        </p:spPr>
        <p:txBody>
          <a:bodyPr>
            <a:normAutofit/>
          </a:bodyPr>
          <a:lstStyle/>
          <a:p>
            <a:pPr algn="ctr"/>
            <a:r>
              <a:rPr lang="ro-RO" b="1" dirty="0" smtClean="0"/>
              <a:t>Î</a:t>
            </a:r>
            <a:r>
              <a:rPr lang="en-US" b="1" dirty="0" smtClean="0"/>
              <a:t>n </a:t>
            </a:r>
            <a:r>
              <a:rPr lang="en-US" b="1" dirty="0"/>
              <a:t>final  </a:t>
            </a:r>
            <a:r>
              <a:rPr lang="en-US" b="1" dirty="0" err="1"/>
              <a:t>marea</a:t>
            </a:r>
            <a:r>
              <a:rPr lang="en-US" b="1" dirty="0"/>
              <a:t> </a:t>
            </a:r>
            <a:r>
              <a:rPr lang="ro-RO" b="1" dirty="0" smtClean="0"/>
              <a:t>î</a:t>
            </a:r>
            <a:r>
              <a:rPr lang="en-US" b="1" dirty="0" err="1" smtClean="0"/>
              <a:t>ntrebare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061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087" y="1425483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                              V</a:t>
            </a:r>
            <a:r>
              <a:rPr lang="ro-RO" sz="2000" dirty="0" smtClean="0"/>
              <a:t>ă</a:t>
            </a:r>
            <a:r>
              <a:rPr lang="en-US" sz="2000" dirty="0" smtClean="0"/>
              <a:t> </a:t>
            </a:r>
            <a:r>
              <a:rPr lang="en-US" sz="2000" dirty="0" err="1" smtClean="0"/>
              <a:t>mul</a:t>
            </a:r>
            <a:r>
              <a:rPr lang="ro-RO" sz="2000" dirty="0" smtClean="0"/>
              <a:t>ț</a:t>
            </a:r>
            <a:r>
              <a:rPr lang="en-US" sz="2000" dirty="0" err="1" smtClean="0"/>
              <a:t>umim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aten</a:t>
            </a:r>
            <a:r>
              <a:rPr lang="ro-RO" sz="2000" dirty="0" smtClean="0"/>
              <a:t>ț</a:t>
            </a:r>
            <a:r>
              <a:rPr lang="en-US" sz="2000" dirty="0" err="1" smtClean="0"/>
              <a:t>ie</a:t>
            </a:r>
            <a:r>
              <a:rPr lang="en-US" sz="2000" dirty="0" smtClean="0"/>
              <a:t> </a:t>
            </a:r>
          </a:p>
          <a:p>
            <a:pPr marL="0" indent="0" algn="ctr">
              <a:buNone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ro-RO" sz="2000" dirty="0" smtClean="0"/>
              <a:t>ș</a:t>
            </a:r>
            <a:r>
              <a:rPr lang="en-US" sz="2000" dirty="0" err="1" smtClean="0"/>
              <a:t>i</a:t>
            </a:r>
            <a:r>
              <a:rPr lang="en-US" sz="2000" dirty="0" smtClean="0"/>
              <a:t>  </a:t>
            </a:r>
            <a:r>
              <a:rPr lang="en-US" sz="2000" dirty="0" err="1" smtClean="0"/>
              <a:t>mul</a:t>
            </a:r>
            <a:r>
              <a:rPr lang="ro-RO" sz="2000" dirty="0" smtClean="0"/>
              <a:t>ț</a:t>
            </a:r>
            <a:r>
              <a:rPr lang="en-US" sz="2000" dirty="0" err="1" smtClean="0"/>
              <a:t>umim</a:t>
            </a:r>
            <a:r>
              <a:rPr lang="en-US" sz="2000" dirty="0" smtClean="0"/>
              <a:t> mini</a:t>
            </a:r>
            <a:r>
              <a:rPr lang="ro-RO" sz="2000" dirty="0" smtClean="0"/>
              <a:t>ș</a:t>
            </a:r>
            <a:r>
              <a:rPr lang="en-US" sz="2000" dirty="0" err="1" smtClean="0"/>
              <a:t>trilor</a:t>
            </a:r>
            <a:r>
              <a:rPr lang="en-US" sz="2000" dirty="0" smtClean="0"/>
              <a:t> </a:t>
            </a:r>
            <a:r>
              <a:rPr lang="ro-RO" sz="2000" dirty="0" smtClean="0"/>
              <a:t>ș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rectorilor</a:t>
            </a:r>
            <a:r>
              <a:rPr lang="en-US" sz="2000" dirty="0" smtClean="0"/>
              <a:t> care au </a:t>
            </a:r>
            <a:r>
              <a:rPr lang="en-US" sz="2000" dirty="0" err="1" smtClean="0"/>
              <a:t>sus</a:t>
            </a:r>
            <a:r>
              <a:rPr lang="ro-RO" sz="2000" dirty="0" smtClean="0"/>
              <a:t>ț</a:t>
            </a:r>
            <a:r>
              <a:rPr lang="en-US" sz="2000" dirty="0" err="1" smtClean="0"/>
              <a:t>inut</a:t>
            </a:r>
            <a:r>
              <a:rPr lang="en-US" sz="2000" dirty="0" smtClean="0"/>
              <a:t> ide</a:t>
            </a:r>
            <a:r>
              <a:rPr lang="ro-RO" sz="2000" dirty="0" smtClean="0"/>
              <a:t>e</a:t>
            </a:r>
            <a:r>
              <a:rPr lang="en-US" sz="2000" dirty="0" smtClean="0"/>
              <a:t>a </a:t>
            </a:r>
            <a:r>
              <a:rPr lang="en-US" sz="2000" dirty="0" err="1" smtClean="0"/>
              <a:t>proiectului</a:t>
            </a:r>
            <a:r>
              <a:rPr lang="ro-RO" sz="2000" dirty="0" smtClean="0"/>
              <a:t>!</a:t>
            </a:r>
            <a:r>
              <a:rPr lang="en-US" sz="2000" dirty="0" smtClean="0"/>
              <a:t>  </a:t>
            </a:r>
            <a:endParaRPr lang="en-US" sz="2000" dirty="0"/>
          </a:p>
          <a:p>
            <a:pPr marL="0" indent="0">
              <a:buNone/>
            </a:pPr>
            <a:endParaRPr lang="ro-RO" sz="2000" dirty="0"/>
          </a:p>
          <a:p>
            <a:pPr marL="0" indent="0">
              <a:buNone/>
            </a:pPr>
            <a:r>
              <a:rPr lang="en-US" sz="2000" dirty="0" smtClean="0"/>
              <a:t>                                            </a:t>
            </a:r>
            <a:r>
              <a:rPr lang="en-US" sz="2000" dirty="0" err="1" smtClean="0"/>
              <a:t>Echipa</a:t>
            </a:r>
            <a:r>
              <a:rPr lang="en-US" sz="2000" dirty="0" smtClean="0"/>
              <a:t> </a:t>
            </a:r>
            <a:r>
              <a:rPr lang="ro-RO" sz="2000" dirty="0" smtClean="0"/>
              <a:t>de </a:t>
            </a:r>
            <a:r>
              <a:rPr lang="en-US" sz="2000" dirty="0" err="1" smtClean="0"/>
              <a:t>proiect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413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71" y="365125"/>
            <a:ext cx="8942294" cy="54927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Proiectul</a:t>
            </a:r>
            <a:r>
              <a:rPr lang="en-US" b="1" dirty="0" smtClean="0"/>
              <a:t> </a:t>
            </a:r>
            <a:r>
              <a:rPr lang="en-US" b="1" dirty="0" err="1" smtClean="0"/>
              <a:t>dore</a:t>
            </a:r>
            <a:r>
              <a:rPr lang="ro-RO" b="1" dirty="0" smtClean="0"/>
              <a:t>ș</a:t>
            </a:r>
            <a:r>
              <a:rPr lang="en-US" b="1" dirty="0" err="1" smtClean="0"/>
              <a:t>te</a:t>
            </a:r>
            <a:r>
              <a:rPr lang="en-US" b="1" dirty="0" smtClean="0"/>
              <a:t> s</a:t>
            </a:r>
            <a:r>
              <a:rPr lang="ro-RO" b="1" dirty="0" smtClean="0"/>
              <a:t>ă</a:t>
            </a:r>
            <a:r>
              <a:rPr lang="en-US" b="1" dirty="0" smtClean="0"/>
              <a:t> </a:t>
            </a:r>
            <a:r>
              <a:rPr lang="en-US" b="1" dirty="0" err="1" smtClean="0"/>
              <a:t>reduc</a:t>
            </a:r>
            <a:r>
              <a:rPr lang="ro-RO" b="1" dirty="0" smtClean="0"/>
              <a:t>ă</a:t>
            </a:r>
            <a:r>
              <a:rPr lang="en-US" b="1" dirty="0" smtClean="0"/>
              <a:t> </a:t>
            </a:r>
            <a:r>
              <a:rPr lang="en-US" b="1" dirty="0" err="1" smtClean="0"/>
              <a:t>plecarea</a:t>
            </a:r>
            <a:r>
              <a:rPr lang="en-US" b="1" dirty="0" smtClean="0"/>
              <a:t> din </a:t>
            </a:r>
            <a:r>
              <a:rPr lang="ro-RO" b="1" dirty="0" smtClean="0"/>
              <a:t>ț</a:t>
            </a:r>
            <a:r>
              <a:rPr lang="en-US" b="1" dirty="0" err="1" smtClean="0"/>
              <a:t>ar</a:t>
            </a:r>
            <a:r>
              <a:rPr lang="ro-RO" b="1" dirty="0" smtClean="0"/>
              <a:t>ă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994" y="1120682"/>
            <a:ext cx="6854218" cy="51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80097"/>
            <a:ext cx="11451771" cy="1325563"/>
          </a:xfrm>
        </p:spPr>
        <p:txBody>
          <a:bodyPr>
            <a:normAutofit/>
          </a:bodyPr>
          <a:lstStyle/>
          <a:p>
            <a:r>
              <a:rPr lang="ro-RO" sz="4000" b="1" dirty="0" smtClean="0"/>
              <a:t>Statistici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2183"/>
            <a:ext cx="10515600" cy="5584780"/>
          </a:xfrm>
        </p:spPr>
        <p:txBody>
          <a:bodyPr/>
          <a:lstStyle/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Content Placeholder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7525" y="1505660"/>
            <a:ext cx="6657174" cy="46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0237"/>
            <a:ext cx="8596668" cy="4691126"/>
          </a:xfrm>
        </p:spPr>
        <p:txBody>
          <a:bodyPr/>
          <a:lstStyle/>
          <a:p>
            <a:r>
              <a:rPr lang="en-US" b="1" dirty="0" err="1"/>
              <a:t>Evoluția</a:t>
            </a:r>
            <a:r>
              <a:rPr lang="en-US" b="1" dirty="0"/>
              <a:t> </a:t>
            </a:r>
            <a:r>
              <a:rPr lang="en-US" b="1" dirty="0" err="1"/>
              <a:t>numărului</a:t>
            </a:r>
            <a:r>
              <a:rPr lang="en-US" b="1" dirty="0"/>
              <a:t> de </a:t>
            </a:r>
            <a:r>
              <a:rPr lang="en-US" b="1" dirty="0" err="1"/>
              <a:t>studen</a:t>
            </a:r>
            <a:r>
              <a:rPr lang="ro-RO" b="1" dirty="0"/>
              <a:t>ț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români</a:t>
            </a:r>
            <a:r>
              <a:rPr lang="en-US" b="1" dirty="0"/>
              <a:t> care au </a:t>
            </a:r>
            <a:r>
              <a:rPr lang="en-US" b="1" dirty="0" err="1"/>
              <a:t>plecat</a:t>
            </a:r>
            <a:r>
              <a:rPr lang="en-US" b="1" dirty="0"/>
              <a:t> la </a:t>
            </a:r>
            <a:r>
              <a:rPr lang="en-US" b="1" dirty="0" err="1"/>
              <a:t>studii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străinătate</a:t>
            </a:r>
            <a:r>
              <a:rPr lang="ro-RO" b="1" dirty="0"/>
              <a:t>    </a:t>
            </a:r>
            <a:r>
              <a:rPr lang="en-US" b="1" dirty="0" smtClean="0"/>
              <a:t>-</a:t>
            </a:r>
            <a:r>
              <a:rPr lang="en-US" dirty="0" smtClean="0"/>
              <a:t>OECD-UNESCO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870" b="6212"/>
          <a:stretch/>
        </p:blipFill>
        <p:spPr>
          <a:xfrm>
            <a:off x="1610560" y="2325458"/>
            <a:ext cx="5868542" cy="371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7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80217"/>
            <a:ext cx="8596668" cy="5161145"/>
          </a:xfrm>
        </p:spPr>
        <p:txBody>
          <a:bodyPr/>
          <a:lstStyle/>
          <a:p>
            <a:r>
              <a:rPr lang="en-US" dirty="0" smtClean="0"/>
              <a:t>CONTINUARE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047" t="23282" r="27734" b="23526"/>
          <a:stretch/>
        </p:blipFill>
        <p:spPr>
          <a:xfrm>
            <a:off x="2205003" y="1723364"/>
            <a:ext cx="5541329" cy="347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9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1557" y="413180"/>
            <a:ext cx="8440271" cy="949456"/>
          </a:xfrm>
        </p:spPr>
        <p:txBody>
          <a:bodyPr>
            <a:normAutofit/>
          </a:bodyPr>
          <a:lstStyle/>
          <a:p>
            <a:r>
              <a:rPr lang="ro-RO" sz="4000" b="1" dirty="0" smtClean="0"/>
              <a:t>Motivație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556" y="1581912"/>
            <a:ext cx="8539331" cy="44531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Din 2014 </a:t>
            </a:r>
            <a:r>
              <a:rPr lang="en-US" dirty="0" err="1" smtClean="0"/>
              <a:t>toate</a:t>
            </a:r>
            <a:r>
              <a:rPr lang="en-US" dirty="0" smtClean="0"/>
              <a:t> </a:t>
            </a:r>
            <a:r>
              <a:rPr lang="ro-RO" dirty="0" err="1" smtClean="0"/>
              <a:t>ță</a:t>
            </a:r>
            <a:r>
              <a:rPr lang="en-US" dirty="0" smtClean="0"/>
              <a:t>rile </a:t>
            </a:r>
            <a:r>
              <a:rPr lang="en-US" dirty="0" err="1" smtClean="0"/>
              <a:t>membr</a:t>
            </a:r>
            <a:r>
              <a:rPr lang="ro-RO" dirty="0" smtClean="0"/>
              <a:t>e</a:t>
            </a:r>
            <a:r>
              <a:rPr lang="en-US" dirty="0" smtClean="0"/>
              <a:t> UE </a:t>
            </a:r>
            <a:r>
              <a:rPr lang="en-US" dirty="0" err="1" smtClean="0"/>
              <a:t>raporteaz</a:t>
            </a:r>
            <a:r>
              <a:rPr lang="ro-RO" dirty="0" smtClean="0"/>
              <a:t>ă</a:t>
            </a:r>
            <a:r>
              <a:rPr lang="en-US" dirty="0" smtClean="0"/>
              <a:t>  conform </a:t>
            </a:r>
            <a:r>
              <a:rPr lang="en-US" dirty="0" err="1" smtClean="0"/>
              <a:t>domeniilor</a:t>
            </a:r>
            <a:r>
              <a:rPr lang="en-US" dirty="0" smtClean="0"/>
              <a:t> </a:t>
            </a:r>
            <a:r>
              <a:rPr lang="ro-RO" dirty="0" smtClean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indicatori</a:t>
            </a:r>
            <a:r>
              <a:rPr lang="ro-RO" dirty="0" smtClean="0"/>
              <a:t>lor</a:t>
            </a:r>
            <a:r>
              <a:rPr lang="en-US" dirty="0" smtClean="0"/>
              <a:t>  ISCED</a:t>
            </a:r>
            <a:r>
              <a:rPr lang="ro-RO" dirty="0" smtClean="0"/>
              <a:t>, cu </a:t>
            </a:r>
            <a:r>
              <a:rPr lang="en-US" dirty="0" err="1" smtClean="0"/>
              <a:t>excep</a:t>
            </a:r>
            <a:r>
              <a:rPr lang="ro-RO" dirty="0" err="1" smtClean="0"/>
              <a:t>ția</a:t>
            </a:r>
            <a:r>
              <a:rPr lang="en-US" dirty="0" smtClean="0"/>
              <a:t> R</a:t>
            </a:r>
            <a:r>
              <a:rPr lang="ro-RO" dirty="0" err="1" smtClean="0"/>
              <a:t>omâniei</a:t>
            </a:r>
            <a:endParaRPr lang="en-US" dirty="0" smtClean="0"/>
          </a:p>
          <a:p>
            <a:pPr algn="just"/>
            <a:r>
              <a:rPr lang="en-US" dirty="0" err="1" smtClean="0"/>
              <a:t>Angajabilitatea</a:t>
            </a:r>
            <a:r>
              <a:rPr lang="en-US" dirty="0" smtClean="0"/>
              <a:t>,</a:t>
            </a:r>
            <a:r>
              <a:rPr lang="ro-RO" dirty="0" smtClean="0"/>
              <a:t> </a:t>
            </a:r>
            <a:r>
              <a:rPr lang="en-US" dirty="0" err="1" smtClean="0"/>
              <a:t>indice</a:t>
            </a:r>
            <a:r>
              <a:rPr lang="en-US" dirty="0" smtClean="0"/>
              <a:t> al </a:t>
            </a:r>
            <a:r>
              <a:rPr lang="en-US" dirty="0" err="1" smtClean="0"/>
              <a:t>corel</a:t>
            </a:r>
            <a:r>
              <a:rPr lang="ro-RO" dirty="0" smtClean="0"/>
              <a:t>ă</a:t>
            </a:r>
            <a:r>
              <a:rPr lang="en-US" dirty="0" err="1" smtClean="0"/>
              <a:t>ri</a:t>
            </a:r>
            <a:r>
              <a:rPr lang="ro-RO" dirty="0" smtClean="0"/>
              <a:t>i</a:t>
            </a:r>
            <a:r>
              <a:rPr lang="en-US" dirty="0" smtClean="0"/>
              <a:t> cu pia</a:t>
            </a:r>
            <a:r>
              <a:rPr lang="ro-RO" dirty="0" smtClean="0"/>
              <a:t>ț</a:t>
            </a:r>
            <a:r>
              <a:rPr lang="en-US" dirty="0" smtClean="0"/>
              <a:t>a </a:t>
            </a:r>
            <a:r>
              <a:rPr lang="en-US" dirty="0" err="1" smtClean="0"/>
              <a:t>muncii</a:t>
            </a:r>
            <a:r>
              <a:rPr lang="ro-RO" dirty="0" smtClean="0"/>
              <a:t>,</a:t>
            </a:r>
            <a:r>
              <a:rPr lang="en-US" dirty="0" smtClean="0"/>
              <a:t> nu are o </a:t>
            </a:r>
            <a:r>
              <a:rPr lang="en-US" dirty="0" err="1" smtClean="0"/>
              <a:t>formul</a:t>
            </a:r>
            <a:r>
              <a:rPr lang="ro-RO" dirty="0"/>
              <a:t>ă</a:t>
            </a:r>
            <a:r>
              <a:rPr lang="en-US" dirty="0" smtClean="0"/>
              <a:t> de </a:t>
            </a:r>
            <a:r>
              <a:rPr lang="en-US" dirty="0" err="1" smtClean="0"/>
              <a:t>calcul</a:t>
            </a:r>
            <a:r>
              <a:rPr lang="en-US" dirty="0" smtClean="0"/>
              <a:t> </a:t>
            </a:r>
            <a:r>
              <a:rPr lang="en-US" dirty="0" err="1" smtClean="0"/>
              <a:t>unitar</a:t>
            </a:r>
            <a:r>
              <a:rPr lang="ro-RO" dirty="0" smtClean="0"/>
              <a:t>ă</a:t>
            </a:r>
            <a:r>
              <a:rPr lang="en-US" dirty="0" smtClean="0"/>
              <a:t> la </a:t>
            </a:r>
            <a:r>
              <a:rPr lang="en-US" dirty="0" err="1" smtClean="0"/>
              <a:t>noi</a:t>
            </a:r>
            <a:r>
              <a:rPr lang="en-US" dirty="0" smtClean="0"/>
              <a:t> </a:t>
            </a:r>
            <a:r>
              <a:rPr lang="ro-RO" dirty="0" smtClean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nu </a:t>
            </a:r>
            <a:r>
              <a:rPr lang="en-US" dirty="0" err="1" smtClean="0"/>
              <a:t>poate</a:t>
            </a:r>
            <a:r>
              <a:rPr lang="en-US" dirty="0" smtClean="0"/>
              <a:t> fi </a:t>
            </a:r>
            <a:r>
              <a:rPr lang="en-US" dirty="0" err="1" smtClean="0"/>
              <a:t>urm</a:t>
            </a:r>
            <a:r>
              <a:rPr lang="ro-RO" dirty="0" smtClean="0"/>
              <a:t>ă</a:t>
            </a:r>
            <a:r>
              <a:rPr lang="en-US" dirty="0" err="1" smtClean="0"/>
              <a:t>rit</a:t>
            </a:r>
            <a:r>
              <a:rPr lang="ro-RO" dirty="0" smtClean="0"/>
              <a:t>ă</a:t>
            </a:r>
            <a:r>
              <a:rPr lang="en-US" dirty="0" smtClean="0"/>
              <a:t> conform </a:t>
            </a:r>
            <a:r>
              <a:rPr lang="en-US" dirty="0" err="1" smtClean="0"/>
              <a:t>recomand</a:t>
            </a:r>
            <a:r>
              <a:rPr lang="ro-RO" dirty="0" err="1" smtClean="0"/>
              <a:t>ărilor</a:t>
            </a:r>
            <a:r>
              <a:rPr lang="en-US" dirty="0" smtClean="0"/>
              <a:t> UE</a:t>
            </a:r>
          </a:p>
          <a:p>
            <a:pPr algn="just"/>
            <a:r>
              <a:rPr lang="en-US" dirty="0" err="1" smtClean="0"/>
              <a:t>Programele</a:t>
            </a:r>
            <a:r>
              <a:rPr lang="en-US" dirty="0" smtClean="0"/>
              <a:t> de </a:t>
            </a:r>
            <a:r>
              <a:rPr lang="en-US" dirty="0" err="1" smtClean="0"/>
              <a:t>studi</a:t>
            </a:r>
            <a:r>
              <a:rPr lang="ro-RO" dirty="0" smtClean="0"/>
              <a:t>i</a:t>
            </a:r>
            <a:r>
              <a:rPr lang="en-US" dirty="0" smtClean="0"/>
              <a:t> </a:t>
            </a:r>
            <a:r>
              <a:rPr lang="ro-RO" dirty="0" smtClean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asigurarea</a:t>
            </a:r>
            <a:r>
              <a:rPr lang="en-US" dirty="0" smtClean="0"/>
              <a:t> </a:t>
            </a:r>
            <a:r>
              <a:rPr lang="en-US" dirty="0" err="1" smtClean="0"/>
              <a:t>calit</a:t>
            </a:r>
            <a:r>
              <a:rPr lang="ro-RO" dirty="0" err="1" smtClean="0"/>
              <a:t>ăți</a:t>
            </a:r>
            <a:r>
              <a:rPr lang="en-US" dirty="0" err="1" smtClean="0"/>
              <a:t>i</a:t>
            </a:r>
            <a:r>
              <a:rPr lang="en-US" dirty="0" smtClean="0"/>
              <a:t> nu se </a:t>
            </a:r>
            <a:r>
              <a:rPr lang="en-US" dirty="0" err="1" smtClean="0"/>
              <a:t>bazeaz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rezultatele</a:t>
            </a:r>
            <a:r>
              <a:rPr lang="en-US" dirty="0" smtClean="0"/>
              <a:t> </a:t>
            </a:r>
            <a:r>
              <a:rPr lang="ro-RO" dirty="0" smtClean="0"/>
              <a:t>î</a:t>
            </a:r>
            <a:r>
              <a:rPr lang="en-US" dirty="0" err="1" smtClean="0"/>
              <a:t>nv</a:t>
            </a:r>
            <a:r>
              <a:rPr lang="ro-RO" dirty="0" err="1" smtClean="0"/>
              <a:t>ăță</a:t>
            </a:r>
            <a:r>
              <a:rPr lang="en-US" dirty="0" smtClean="0"/>
              <a:t>r</a:t>
            </a:r>
            <a:r>
              <a:rPr lang="ro-RO" dirty="0" smtClean="0"/>
              <a:t>i</a:t>
            </a:r>
            <a:r>
              <a:rPr lang="en-US" dirty="0" err="1" smtClean="0"/>
              <a:t>i</a:t>
            </a:r>
            <a:r>
              <a:rPr lang="en-US" dirty="0" smtClean="0"/>
              <a:t> a</a:t>
            </a:r>
            <a:r>
              <a:rPr lang="ro-RO" dirty="0" smtClean="0"/>
              <a:t>ș</a:t>
            </a:r>
            <a:r>
              <a:rPr lang="en-US" dirty="0" smtClean="0"/>
              <a:t>a cum </a:t>
            </a:r>
            <a:r>
              <a:rPr lang="en-US" dirty="0" err="1" smtClean="0"/>
              <a:t>prevede</a:t>
            </a:r>
            <a:r>
              <a:rPr lang="en-US" dirty="0" smtClean="0"/>
              <a:t> </a:t>
            </a:r>
            <a:r>
              <a:rPr lang="ro-RO" dirty="0" err="1"/>
              <a:t>R</a:t>
            </a:r>
            <a:r>
              <a:rPr lang="en-US" dirty="0" err="1" smtClean="0"/>
              <a:t>ecomandarea</a:t>
            </a:r>
            <a:r>
              <a:rPr lang="en-US" dirty="0" smtClean="0"/>
              <a:t> din 2017 a CE,</a:t>
            </a:r>
            <a:r>
              <a:rPr lang="ro-RO" dirty="0" smtClean="0"/>
              <a:t> </a:t>
            </a:r>
            <a:r>
              <a:rPr lang="en-US" dirty="0" smtClean="0"/>
              <a:t>nu </a:t>
            </a:r>
            <a:r>
              <a:rPr lang="en-US" dirty="0" err="1" smtClean="0"/>
              <a:t>avem</a:t>
            </a:r>
            <a:r>
              <a:rPr lang="en-US" dirty="0" smtClean="0"/>
              <a:t> </a:t>
            </a:r>
            <a:r>
              <a:rPr lang="en-US" dirty="0" err="1" smtClean="0"/>
              <a:t>metodologie</a:t>
            </a:r>
            <a:r>
              <a:rPr lang="en-US" dirty="0" smtClean="0"/>
              <a:t> </a:t>
            </a:r>
            <a:r>
              <a:rPr lang="ro-RO" dirty="0" smtClean="0"/>
              <a:t>î</a:t>
            </a:r>
            <a:r>
              <a:rPr lang="en-US" dirty="0" smtClean="0"/>
              <a:t>n </a:t>
            </a:r>
            <a:r>
              <a:rPr lang="en-US" dirty="0" err="1" smtClean="0"/>
              <a:t>acest</a:t>
            </a:r>
            <a:r>
              <a:rPr lang="en-US" dirty="0" smtClean="0"/>
              <a:t> </a:t>
            </a:r>
            <a:r>
              <a:rPr lang="en-US" dirty="0" err="1" smtClean="0"/>
              <a:t>sens</a:t>
            </a:r>
            <a:endParaRPr lang="en-US" dirty="0" smtClean="0"/>
          </a:p>
          <a:p>
            <a:pPr algn="just"/>
            <a:r>
              <a:rPr lang="ro-RO" dirty="0"/>
              <a:t>Î</a:t>
            </a:r>
            <a:r>
              <a:rPr lang="en-US" dirty="0" smtClean="0"/>
              <a:t>n COR</a:t>
            </a:r>
            <a:r>
              <a:rPr lang="ro-RO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ocupa</a:t>
            </a:r>
            <a:r>
              <a:rPr lang="ro-RO" dirty="0" smtClean="0"/>
              <a:t>ț</a:t>
            </a:r>
            <a:r>
              <a:rPr lang="en-US" dirty="0" err="1" smtClean="0"/>
              <a:t>iile</a:t>
            </a:r>
            <a:r>
              <a:rPr lang="en-US" dirty="0" smtClean="0"/>
              <a:t> </a:t>
            </a:r>
            <a:r>
              <a:rPr lang="en-US" dirty="0" err="1" smtClean="0"/>
              <a:t>destinate</a:t>
            </a:r>
            <a:r>
              <a:rPr lang="en-US" dirty="0" smtClean="0"/>
              <a:t> </a:t>
            </a:r>
            <a:r>
              <a:rPr lang="ro-RO" dirty="0" smtClean="0"/>
              <a:t>î</a:t>
            </a:r>
            <a:r>
              <a:rPr lang="en-US" dirty="0" err="1" smtClean="0"/>
              <a:t>nv</a:t>
            </a:r>
            <a:r>
              <a:rPr lang="ro-RO" dirty="0" err="1" smtClean="0"/>
              <a:t>ăță</a:t>
            </a:r>
            <a:r>
              <a:rPr lang="en-US" dirty="0" smtClean="0"/>
              <a:t>m</a:t>
            </a:r>
            <a:r>
              <a:rPr lang="ro-RO" dirty="0" smtClean="0"/>
              <a:t>â</a:t>
            </a:r>
            <a:r>
              <a:rPr lang="en-US" dirty="0" err="1" smtClean="0"/>
              <a:t>ntului</a:t>
            </a:r>
            <a:r>
              <a:rPr lang="en-US" dirty="0" smtClean="0"/>
              <a:t> superior</a:t>
            </a:r>
            <a:r>
              <a:rPr lang="ro-RO" dirty="0" smtClean="0"/>
              <a:t>,</a:t>
            </a:r>
            <a:r>
              <a:rPr lang="en-US" dirty="0" smtClean="0"/>
              <a:t> exist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discrepan</a:t>
            </a:r>
            <a:r>
              <a:rPr lang="ro-RO" dirty="0" smtClean="0"/>
              <a:t>ț</a:t>
            </a:r>
            <a:r>
              <a:rPr lang="en-US" dirty="0" smtClean="0"/>
              <a:t>e </a:t>
            </a:r>
            <a:r>
              <a:rPr lang="ro-RO" dirty="0" smtClean="0"/>
              <a:t>î</a:t>
            </a:r>
            <a:r>
              <a:rPr lang="en-US" dirty="0" err="1" smtClean="0"/>
              <a:t>ntre</a:t>
            </a:r>
            <a:r>
              <a:rPr lang="en-US" dirty="0" smtClean="0"/>
              <a:t> </a:t>
            </a:r>
            <a:r>
              <a:rPr lang="en-US" dirty="0" err="1" smtClean="0"/>
              <a:t>domeniu</a:t>
            </a:r>
            <a:r>
              <a:rPr lang="en-US" dirty="0" smtClean="0"/>
              <a:t> </a:t>
            </a:r>
            <a:r>
              <a:rPr lang="ro-RO" dirty="0" smtClean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grupa</a:t>
            </a:r>
            <a:r>
              <a:rPr lang="en-US" dirty="0" smtClean="0"/>
              <a:t> de </a:t>
            </a:r>
            <a:r>
              <a:rPr lang="en-US" dirty="0" err="1" smtClean="0"/>
              <a:t>baz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ro-RO" dirty="0" smtClean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nu exist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ocupa</a:t>
            </a:r>
            <a:r>
              <a:rPr lang="ro-RO" dirty="0" smtClean="0"/>
              <a:t>ț</a:t>
            </a:r>
            <a:r>
              <a:rPr lang="en-US" dirty="0" err="1" smtClean="0"/>
              <a:t>i</a:t>
            </a:r>
            <a:r>
              <a:rPr lang="en-US" dirty="0" smtClean="0"/>
              <a:t> de </a:t>
            </a:r>
            <a:r>
              <a:rPr lang="en-US" dirty="0" err="1" smtClean="0"/>
              <a:t>nivel</a:t>
            </a:r>
            <a:r>
              <a:rPr lang="en-US" dirty="0" smtClean="0"/>
              <a:t> 7 de </a:t>
            </a:r>
            <a:r>
              <a:rPr lang="en-US" dirty="0" err="1" smtClean="0"/>
              <a:t>calificare</a:t>
            </a:r>
            <a:r>
              <a:rPr lang="ro-RO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ceea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pune</a:t>
            </a:r>
            <a:r>
              <a:rPr lang="en-US" dirty="0" smtClean="0"/>
              <a:t> sub </a:t>
            </a:r>
            <a:r>
              <a:rPr lang="en-US" dirty="0" err="1" smtClean="0"/>
              <a:t>semnul</a:t>
            </a:r>
            <a:r>
              <a:rPr lang="en-US" dirty="0" smtClean="0"/>
              <a:t> </a:t>
            </a:r>
            <a:r>
              <a:rPr lang="ro-RO" dirty="0" smtClean="0"/>
              <a:t>î</a:t>
            </a:r>
            <a:r>
              <a:rPr lang="en-US" dirty="0" err="1" smtClean="0"/>
              <a:t>ntreb</a:t>
            </a:r>
            <a:r>
              <a:rPr lang="ro-RO" dirty="0" smtClean="0"/>
              <a:t>ă</a:t>
            </a:r>
            <a:r>
              <a:rPr lang="en-US" dirty="0" smtClean="0"/>
              <a:t>r</a:t>
            </a:r>
            <a:r>
              <a:rPr lang="ro-RO" dirty="0" smtClean="0"/>
              <a:t>i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necesitatea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pia</a:t>
            </a:r>
            <a:r>
              <a:rPr lang="ro-RO" dirty="0" err="1" smtClean="0"/>
              <a:t>ță</a:t>
            </a:r>
            <a:r>
              <a:rPr lang="en-US" dirty="0" smtClean="0"/>
              <a:t> a </a:t>
            </a:r>
            <a:r>
              <a:rPr lang="en-US" dirty="0" err="1" smtClean="0"/>
              <a:t>programelor</a:t>
            </a:r>
            <a:r>
              <a:rPr lang="en-US" dirty="0" smtClean="0"/>
              <a:t> de master</a:t>
            </a:r>
          </a:p>
          <a:p>
            <a:pPr algn="just"/>
            <a:r>
              <a:rPr lang="en-US" dirty="0" err="1" smtClean="0"/>
              <a:t>Furnizori</a:t>
            </a:r>
            <a:r>
              <a:rPr lang="ro-RO" dirty="0" smtClean="0"/>
              <a:t>i</a:t>
            </a:r>
            <a:r>
              <a:rPr lang="en-US" dirty="0" smtClean="0"/>
              <a:t> de </a:t>
            </a:r>
            <a:r>
              <a:rPr lang="en-US" dirty="0" err="1" smtClean="0"/>
              <a:t>formare</a:t>
            </a:r>
            <a:r>
              <a:rPr lang="en-US" dirty="0" smtClean="0"/>
              <a:t> au </a:t>
            </a:r>
            <a:r>
              <a:rPr lang="en-US" dirty="0" err="1" smtClean="0"/>
              <a:t>dreptul</a:t>
            </a:r>
            <a:r>
              <a:rPr lang="en-US" dirty="0" smtClean="0"/>
              <a:t> s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ro-RO" dirty="0" smtClean="0"/>
              <a:t>ț</a:t>
            </a:r>
            <a:r>
              <a:rPr lang="en-US" dirty="0" smtClean="0"/>
              <a:t>in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cursuri</a:t>
            </a:r>
            <a:r>
              <a:rPr lang="en-US" dirty="0" smtClean="0"/>
              <a:t> de </a:t>
            </a:r>
            <a:r>
              <a:rPr lang="en-US" dirty="0" err="1" smtClean="0"/>
              <a:t>nivel</a:t>
            </a:r>
            <a:r>
              <a:rPr lang="en-US" dirty="0" smtClean="0"/>
              <a:t> 6</a:t>
            </a:r>
            <a:r>
              <a:rPr lang="ro-RO" dirty="0" smtClean="0"/>
              <a:t> </a:t>
            </a:r>
            <a:r>
              <a:rPr lang="en-US" dirty="0" smtClean="0"/>
              <a:t>CNC</a:t>
            </a:r>
            <a:r>
              <a:rPr lang="ro-RO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n</a:t>
            </a:r>
            <a:r>
              <a:rPr lang="ro-RO" dirty="0" smtClean="0"/>
              <a:t>u</a:t>
            </a:r>
            <a:r>
              <a:rPr lang="en-US" dirty="0" smtClean="0"/>
              <a:t> au standard</a:t>
            </a:r>
            <a:r>
              <a:rPr lang="ro-RO" dirty="0" smtClean="0"/>
              <a:t>e ocupaționale; </a:t>
            </a:r>
            <a:r>
              <a:rPr lang="en-US" dirty="0" err="1" smtClean="0"/>
              <a:t>sper</a:t>
            </a:r>
            <a:r>
              <a:rPr lang="ro-RO" dirty="0" smtClean="0"/>
              <a:t>ă</a:t>
            </a:r>
            <a:r>
              <a:rPr lang="en-US" dirty="0" smtClean="0"/>
              <a:t>m ca circa 100 de </a:t>
            </a:r>
            <a:r>
              <a:rPr lang="en-US" dirty="0" err="1" smtClean="0"/>
              <a:t>standarde</a:t>
            </a:r>
            <a:r>
              <a:rPr lang="en-US" dirty="0" smtClean="0"/>
              <a:t> s</a:t>
            </a:r>
            <a:r>
              <a:rPr lang="ro-RO" dirty="0" smtClean="0"/>
              <a:t>ă</a:t>
            </a:r>
            <a:r>
              <a:rPr lang="en-US" dirty="0" smtClean="0"/>
              <a:t> fie </a:t>
            </a:r>
            <a:r>
              <a:rPr lang="en-US" dirty="0" err="1" smtClean="0"/>
              <a:t>realizate</a:t>
            </a:r>
            <a:endParaRPr lang="en-US" dirty="0" smtClean="0"/>
          </a:p>
          <a:p>
            <a:pPr algn="just"/>
            <a:r>
              <a:rPr lang="en-US" dirty="0" smtClean="0"/>
              <a:t>Nu </a:t>
            </a:r>
            <a:r>
              <a:rPr lang="en-US" dirty="0" err="1" smtClean="0"/>
              <a:t>avem</a:t>
            </a:r>
            <a:r>
              <a:rPr lang="en-US" dirty="0" smtClean="0"/>
              <a:t> </a:t>
            </a:r>
            <a:r>
              <a:rPr lang="en-US" dirty="0" err="1" smtClean="0"/>
              <a:t>formule</a:t>
            </a:r>
            <a:r>
              <a:rPr lang="en-US" dirty="0" smtClean="0"/>
              <a:t> </a:t>
            </a:r>
            <a:r>
              <a:rPr lang="en-US" dirty="0" err="1" smtClean="0"/>
              <a:t>clare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alocarea</a:t>
            </a:r>
            <a:r>
              <a:rPr lang="en-US" dirty="0" smtClean="0"/>
              <a:t> </a:t>
            </a:r>
            <a:r>
              <a:rPr lang="en-US" dirty="0" err="1" smtClean="0"/>
              <a:t>locurilor</a:t>
            </a:r>
            <a:r>
              <a:rPr lang="en-US" dirty="0" smtClean="0"/>
              <a:t> de la </a:t>
            </a:r>
            <a:r>
              <a:rPr lang="en-US" dirty="0" err="1" smtClean="0"/>
              <a:t>buget</a:t>
            </a:r>
            <a:r>
              <a:rPr lang="en-US" dirty="0" smtClean="0"/>
              <a:t> </a:t>
            </a:r>
            <a:r>
              <a:rPr lang="ro-RO" dirty="0" smtClean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a </a:t>
            </a:r>
            <a:r>
              <a:rPr lang="en-US" dirty="0" err="1" smtClean="0"/>
              <a:t>celor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universit</a:t>
            </a:r>
            <a:r>
              <a:rPr lang="ro-RO" dirty="0" err="1" smtClean="0"/>
              <a:t>ăț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o-RO" dirty="0" smtClean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domeni</a:t>
            </a:r>
            <a:r>
              <a:rPr lang="ro-RO" dirty="0" smtClean="0"/>
              <a:t>i</a:t>
            </a:r>
            <a:endParaRPr lang="en-US" dirty="0" smtClean="0"/>
          </a:p>
          <a:p>
            <a:pPr algn="just"/>
            <a:r>
              <a:rPr lang="en-US" dirty="0" err="1" smtClean="0"/>
              <a:t>Rapoartele</a:t>
            </a:r>
            <a:r>
              <a:rPr lang="en-US" dirty="0" smtClean="0"/>
              <a:t> UE </a:t>
            </a:r>
            <a:r>
              <a:rPr lang="en-US" dirty="0" err="1" smtClean="0"/>
              <a:t>pentru</a:t>
            </a:r>
            <a:r>
              <a:rPr lang="en-US" dirty="0" smtClean="0"/>
              <a:t> R</a:t>
            </a:r>
            <a:r>
              <a:rPr lang="ro-RO" dirty="0" err="1" smtClean="0"/>
              <a:t>omânia</a:t>
            </a:r>
            <a:r>
              <a:rPr lang="en-US" dirty="0" smtClean="0"/>
              <a:t> </a:t>
            </a:r>
            <a:r>
              <a:rPr lang="en-US" dirty="0" err="1" smtClean="0"/>
              <a:t>semnaleaz</a:t>
            </a:r>
            <a:r>
              <a:rPr lang="ro-RO" dirty="0" smtClean="0"/>
              <a:t>ă</a:t>
            </a:r>
            <a:r>
              <a:rPr lang="en-US" dirty="0" smtClean="0"/>
              <a:t> din 2012 </a:t>
            </a:r>
            <a:r>
              <a:rPr lang="en-US" dirty="0" err="1" smtClean="0"/>
              <a:t>diferen</a:t>
            </a:r>
            <a:r>
              <a:rPr lang="ro-RO" dirty="0"/>
              <a:t>ț</a:t>
            </a:r>
            <a:r>
              <a:rPr lang="en-US" dirty="0" smtClean="0"/>
              <a:t>e </a:t>
            </a:r>
            <a:r>
              <a:rPr lang="ro-RO" dirty="0" smtClean="0"/>
              <a:t>î</a:t>
            </a:r>
            <a:r>
              <a:rPr lang="en-US" dirty="0" err="1" smtClean="0"/>
              <a:t>ntre</a:t>
            </a:r>
            <a:r>
              <a:rPr lang="en-US" dirty="0" smtClean="0"/>
              <a:t> </a:t>
            </a:r>
            <a:r>
              <a:rPr lang="en-US" dirty="0" err="1" smtClean="0"/>
              <a:t>cererea</a:t>
            </a:r>
            <a:r>
              <a:rPr lang="en-US" dirty="0" smtClean="0"/>
              <a:t> pie</a:t>
            </a:r>
            <a:r>
              <a:rPr lang="ro-RO" dirty="0" err="1" smtClean="0"/>
              <a:t>țe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o-RO" dirty="0" smtClean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oferta</a:t>
            </a:r>
            <a:r>
              <a:rPr lang="en-US" dirty="0" smtClean="0"/>
              <a:t> </a:t>
            </a:r>
            <a:r>
              <a:rPr lang="en-US" dirty="0" err="1" smtClean="0"/>
              <a:t>universitar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recomand</a:t>
            </a:r>
            <a:r>
              <a:rPr lang="ro-RO" dirty="0" smtClean="0"/>
              <a:t>â</a:t>
            </a:r>
            <a:r>
              <a:rPr lang="en-US" dirty="0" err="1" smtClean="0"/>
              <a:t>nd</a:t>
            </a:r>
            <a:r>
              <a:rPr lang="en-US" dirty="0" smtClean="0"/>
              <a:t> o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str</a:t>
            </a:r>
            <a:r>
              <a:rPr lang="ro-RO" dirty="0" smtClean="0"/>
              <a:t>â</a:t>
            </a:r>
            <a:r>
              <a:rPr lang="en-US" dirty="0" smtClean="0"/>
              <a:t>ns</a:t>
            </a:r>
            <a:r>
              <a:rPr lang="ro-RO" dirty="0" smtClean="0"/>
              <a:t>ă</a:t>
            </a:r>
            <a:r>
              <a:rPr lang="en-US" dirty="0" smtClean="0"/>
              <a:t> leg</a:t>
            </a:r>
            <a:r>
              <a:rPr lang="ro-RO" dirty="0" smtClean="0"/>
              <a:t>ă</a:t>
            </a:r>
            <a:r>
              <a:rPr lang="en-US" dirty="0" smtClean="0"/>
              <a:t>tur</a:t>
            </a:r>
            <a:r>
              <a:rPr lang="ro-RO" dirty="0" smtClean="0"/>
              <a:t>ă</a:t>
            </a:r>
            <a:r>
              <a:rPr lang="en-US" dirty="0" smtClean="0"/>
              <a:t> cu </a:t>
            </a:r>
            <a:r>
              <a:rPr lang="en-US" dirty="0" err="1" smtClean="0"/>
              <a:t>economia</a:t>
            </a:r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59133" y="440074"/>
            <a:ext cx="8440271" cy="949456"/>
          </a:xfrm>
        </p:spPr>
        <p:txBody>
          <a:bodyPr>
            <a:normAutofit/>
          </a:bodyPr>
          <a:lstStyle/>
          <a:p>
            <a:r>
              <a:rPr lang="ro-RO" sz="4000" b="1" dirty="0"/>
              <a:t>Obiectivul general al proiectului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97" y="2783180"/>
            <a:ext cx="8539331" cy="3685986"/>
          </a:xfrm>
        </p:spPr>
        <p:txBody>
          <a:bodyPr>
            <a:noAutofit/>
          </a:bodyPr>
          <a:lstStyle/>
          <a:p>
            <a:pPr algn="just"/>
            <a:r>
              <a:rPr lang="ro-RO" sz="2000" dirty="0"/>
              <a:t>Conectarea și adaptarea sistemului de învățământ superior din România la standardele internaționale și recomandările europene privind calificările, rezultatele învățării și consolidarea relației cu piața</a:t>
            </a:r>
            <a:r>
              <a:rPr lang="en-US" sz="2000" dirty="0"/>
              <a:t> </a:t>
            </a:r>
            <a:r>
              <a:rPr lang="en-US" sz="2000" dirty="0" err="1" smtClean="0"/>
              <a:t>muncii</a:t>
            </a:r>
            <a:endParaRPr lang="en-US" sz="2000" dirty="0" smtClean="0"/>
          </a:p>
          <a:p>
            <a:r>
              <a:rPr lang="en-US" sz="2000" dirty="0" err="1"/>
              <a:t>Proiect</a:t>
            </a:r>
            <a:r>
              <a:rPr lang="en-US" sz="2000" dirty="0"/>
              <a:t> </a:t>
            </a:r>
            <a:r>
              <a:rPr lang="en-US" sz="2000" dirty="0" err="1"/>
              <a:t>inscris</a:t>
            </a:r>
            <a:r>
              <a:rPr lang="en-US" sz="2000" dirty="0"/>
              <a:t> in :</a:t>
            </a:r>
          </a:p>
          <a:p>
            <a:r>
              <a:rPr lang="en-US" sz="2000" dirty="0"/>
              <a:t>-</a:t>
            </a:r>
            <a:r>
              <a:rPr lang="en-US" sz="2000" dirty="0" err="1"/>
              <a:t>strategia</a:t>
            </a:r>
            <a:r>
              <a:rPr lang="en-US" sz="2000" dirty="0"/>
              <a:t> </a:t>
            </a:r>
            <a:r>
              <a:rPr lang="en-US" sz="2000" dirty="0" err="1"/>
              <a:t>nationala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invatamant</a:t>
            </a:r>
            <a:r>
              <a:rPr lang="en-US" sz="2000" dirty="0"/>
              <a:t> superior 2020</a:t>
            </a:r>
          </a:p>
          <a:p>
            <a:pPr>
              <a:buFontTx/>
              <a:buChar char="-"/>
            </a:pPr>
            <a:r>
              <a:rPr lang="en-US" sz="2000" dirty="0" err="1"/>
              <a:t>strategia</a:t>
            </a:r>
            <a:r>
              <a:rPr lang="en-US" sz="2000" dirty="0"/>
              <a:t> </a:t>
            </a:r>
            <a:r>
              <a:rPr lang="en-US" sz="2000" dirty="0" err="1"/>
              <a:t>nationala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invatamant</a:t>
            </a:r>
            <a:r>
              <a:rPr lang="en-US" sz="2000" dirty="0"/>
              <a:t> </a:t>
            </a:r>
            <a:r>
              <a:rPr lang="en-US" sz="2000" dirty="0" err="1"/>
              <a:t>dea</a:t>
            </a:r>
            <a:r>
              <a:rPr lang="en-US" sz="2000" dirty="0"/>
              <a:t> </a:t>
            </a:r>
            <a:r>
              <a:rPr lang="en-US" sz="2000" dirty="0" err="1"/>
              <a:t>lungul</a:t>
            </a:r>
            <a:r>
              <a:rPr lang="en-US" sz="2000" dirty="0"/>
              <a:t> </a:t>
            </a:r>
            <a:r>
              <a:rPr lang="en-US" sz="2000" dirty="0" err="1"/>
              <a:t>vieti</a:t>
            </a:r>
            <a:r>
              <a:rPr lang="en-US" sz="2000" dirty="0"/>
              <a:t> 2020</a:t>
            </a:r>
          </a:p>
          <a:p>
            <a:pPr>
              <a:buFontTx/>
              <a:buChar char="-"/>
            </a:pPr>
            <a:r>
              <a:rPr lang="en-US" sz="2000" dirty="0"/>
              <a:t>-</a:t>
            </a:r>
            <a:r>
              <a:rPr lang="en-US" sz="2000" dirty="0" err="1"/>
              <a:t>strategia</a:t>
            </a:r>
            <a:r>
              <a:rPr lang="en-US" sz="2000" dirty="0"/>
              <a:t> </a:t>
            </a:r>
            <a:r>
              <a:rPr lang="en-US" sz="2000" dirty="0" err="1"/>
              <a:t>nationala</a:t>
            </a:r>
            <a:r>
              <a:rPr lang="en-US" sz="2000" dirty="0"/>
              <a:t> de </a:t>
            </a:r>
            <a:r>
              <a:rPr lang="en-US" sz="2000" dirty="0" err="1"/>
              <a:t>aparare</a:t>
            </a:r>
            <a:r>
              <a:rPr lang="en-US" sz="2000" dirty="0"/>
              <a:t> a </a:t>
            </a:r>
            <a:r>
              <a:rPr lang="en-US" sz="2000" dirty="0" err="1"/>
              <a:t>tarii</a:t>
            </a:r>
            <a:r>
              <a:rPr lang="en-US" sz="2000" dirty="0"/>
              <a:t> 2015-2019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7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" y="1810512"/>
            <a:ext cx="9201912" cy="3909251"/>
          </a:xfrm>
        </p:spPr>
        <p:txBody>
          <a:bodyPr/>
          <a:lstStyle/>
          <a:p>
            <a:pPr algn="just"/>
            <a:r>
              <a:rPr lang="ro-RO" u="sng" dirty="0" smtClean="0"/>
              <a:t>Obiectivul </a:t>
            </a:r>
            <a:r>
              <a:rPr lang="ro-RO" u="sng" dirty="0"/>
              <a:t>specific de program:</a:t>
            </a:r>
            <a:r>
              <a:rPr lang="ro-RO" dirty="0"/>
              <a:t> Implementarea de măsuri sistemice în învățământul terțiar universitar și non-universitar organizat în cadrul instituțiilor de învățământ acreditate pentru internaționalizarea acestuia și facilitarea adaptării la cerințele pieței </a:t>
            </a:r>
            <a:r>
              <a:rPr lang="ro-RO" dirty="0" smtClean="0"/>
              <a:t>muncii</a:t>
            </a:r>
          </a:p>
          <a:p>
            <a:pPr marL="0" indent="0">
              <a:buNone/>
            </a:pPr>
            <a:endParaRPr lang="en-US" dirty="0" smtClean="0"/>
          </a:p>
          <a:p>
            <a:pPr algn="just"/>
            <a:r>
              <a:rPr lang="ro-RO" u="sng" dirty="0" smtClean="0"/>
              <a:t>Obiectivul </a:t>
            </a:r>
            <a:r>
              <a:rPr lang="ro-RO" u="sng" dirty="0"/>
              <a:t>specific 1:</a:t>
            </a:r>
            <a:r>
              <a:rPr lang="ro-RO" dirty="0"/>
              <a:t> Internaționalizarea sistemului de învățământul superior din România, în vederea respectării recomandărilor europene privind raportarea unitară a datelor statistice </a:t>
            </a:r>
            <a:r>
              <a:rPr lang="ro-RO" dirty="0" smtClean="0"/>
              <a:t>de </a:t>
            </a:r>
            <a:r>
              <a:rPr lang="ro-RO" dirty="0"/>
              <a:t>către țările membre către Comisia Europeană prin INS</a:t>
            </a:r>
            <a:r>
              <a:rPr lang="ro-RO" dirty="0" smtClean="0"/>
              <a:t>. (de către universități)</a:t>
            </a:r>
            <a:endParaRPr lang="en-US" dirty="0"/>
          </a:p>
          <a:p>
            <a:pPr algn="just"/>
            <a:r>
              <a:rPr lang="ro-RO" u="sng" dirty="0"/>
              <a:t>Obiectivul specific 2:</a:t>
            </a:r>
            <a:r>
              <a:rPr lang="ro-RO" dirty="0"/>
              <a:t> </a:t>
            </a:r>
            <a:r>
              <a:rPr lang="ro-RO" dirty="0" smtClean="0"/>
              <a:t>Sprijinirea </a:t>
            </a:r>
            <a:r>
              <a:rPr lang="ro-RO" dirty="0"/>
              <a:t>identificării necesităților pieței muncii și creșterea </a:t>
            </a:r>
            <a:r>
              <a:rPr lang="ro-RO" dirty="0" err="1"/>
              <a:t>angajabilității</a:t>
            </a:r>
            <a:r>
              <a:rPr lang="ro-RO" dirty="0"/>
              <a:t> ofertei </a:t>
            </a:r>
            <a:r>
              <a:rPr lang="ro-RO" dirty="0" smtClean="0"/>
              <a:t>educaționale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3608" y="338337"/>
            <a:ext cx="8677656" cy="8806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4000" b="1" dirty="0" smtClean="0">
                <a:solidFill>
                  <a:schemeClr val="accent1"/>
                </a:solidFill>
              </a:rPr>
              <a:t>Obiectivele specifice ale </a:t>
            </a:r>
            <a:r>
              <a:rPr lang="ro-RO" sz="4000" b="1" dirty="0">
                <a:solidFill>
                  <a:schemeClr val="accent1"/>
                </a:solidFill>
              </a:rPr>
              <a:t>proiectului</a:t>
            </a:r>
            <a:endParaRPr 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864</TotalTime>
  <Words>2084</Words>
  <Application>Microsoft Office PowerPoint</Application>
  <PresentationFormat>Widescreen</PresentationFormat>
  <Paragraphs>363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Trebuchet MS</vt:lpstr>
      <vt:lpstr>Wingdings 3</vt:lpstr>
      <vt:lpstr>Facet</vt:lpstr>
      <vt:lpstr>PROIECT SISTEMIC   Titlul proiectului   Internaționalizarea sistemului de învățământ superior prin implementarea și adaptarea lui la standardele internaționale și reglementările europene precum și strângerea legăturii cu piața muncii </vt:lpstr>
      <vt:lpstr>Proiectul dorește să reducă plecarea din țară </vt:lpstr>
      <vt:lpstr>Proiectul dorește să reducă plecarea din țară </vt:lpstr>
      <vt:lpstr>Statistici</vt:lpstr>
      <vt:lpstr>PowerPoint Presentation</vt:lpstr>
      <vt:lpstr>PowerPoint Presentation</vt:lpstr>
      <vt:lpstr>Motivație</vt:lpstr>
      <vt:lpstr>Obiectivul general al proiectului</vt:lpstr>
      <vt:lpstr>PowerPoint Presentation</vt:lpstr>
      <vt:lpstr>PowerPoint Presentation</vt:lpstr>
      <vt:lpstr>Rezultate </vt:lpstr>
      <vt:lpstr>Prezentare succintă date privind specializările din HG nr. 376/2016, cu modificările și completările ulterioare   </vt:lpstr>
      <vt:lpstr>Prezentare succintă date privind domeniile și specializările din ISCED 2013-F  </vt:lpstr>
      <vt:lpstr>ISCED-ISCO-CAEN-HG-ÎNV.SUP. - CORELĂRI </vt:lpstr>
      <vt:lpstr>Corelare cu ISCED </vt:lpstr>
      <vt:lpstr>Rezultate (cont.)  </vt:lpstr>
      <vt:lpstr>Rezultate (cont.)  </vt:lpstr>
      <vt:lpstr>Rezultate (cont.)  </vt:lpstr>
      <vt:lpstr>Graficul activităților proiectului</vt:lpstr>
      <vt:lpstr>Indicatorii proiectului</vt:lpstr>
      <vt:lpstr>Parametrii proiectului </vt:lpstr>
      <vt:lpstr>Problemele avute în vedere și care se rezolvă - sumar </vt:lpstr>
      <vt:lpstr>Proiect  sistemic</vt:lpstr>
      <vt:lpstr>Proiect  sistemic (cont.)</vt:lpstr>
      <vt:lpstr>Trebuie clădit un nou sistem modern pentru 2022</vt:lpstr>
      <vt:lpstr>În final  marea întrebare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MEN-ARACIS-ANC-UEFISCEDI-I.N.C.S.M.P.S</dc:title>
  <dc:creator>Windows User</dc:creator>
  <cp:lastModifiedBy>Windows User</cp:lastModifiedBy>
  <cp:revision>45</cp:revision>
  <cp:lastPrinted>2018-10-25T07:36:17Z</cp:lastPrinted>
  <dcterms:created xsi:type="dcterms:W3CDTF">2018-10-12T19:53:08Z</dcterms:created>
  <dcterms:modified xsi:type="dcterms:W3CDTF">2018-10-25T08:12:35Z</dcterms:modified>
</cp:coreProperties>
</file>